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sldIdLst>
    <p:sldId id="352" r:id="rId5"/>
    <p:sldId id="394" r:id="rId6"/>
    <p:sldId id="395" r:id="rId7"/>
    <p:sldId id="355" r:id="rId8"/>
    <p:sldId id="356" r:id="rId9"/>
    <p:sldId id="358" r:id="rId10"/>
    <p:sldId id="359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1" r:id="rId21"/>
    <p:sldId id="372" r:id="rId22"/>
    <p:sldId id="373" r:id="rId23"/>
    <p:sldId id="374" r:id="rId24"/>
    <p:sldId id="375" r:id="rId25"/>
    <p:sldId id="376" r:id="rId26"/>
    <p:sldId id="380" r:id="rId27"/>
    <p:sldId id="302" r:id="rId28"/>
    <p:sldId id="620" r:id="rId29"/>
    <p:sldId id="304" r:id="rId30"/>
    <p:sldId id="257" r:id="rId31"/>
    <p:sldId id="283" r:id="rId32"/>
    <p:sldId id="258" r:id="rId33"/>
    <p:sldId id="259" r:id="rId34"/>
    <p:sldId id="260" r:id="rId35"/>
    <p:sldId id="263" r:id="rId36"/>
    <p:sldId id="266" r:id="rId37"/>
    <p:sldId id="267" r:id="rId38"/>
    <p:sldId id="294" r:id="rId39"/>
    <p:sldId id="284" r:id="rId40"/>
    <p:sldId id="293" r:id="rId41"/>
    <p:sldId id="295" r:id="rId42"/>
    <p:sldId id="297" r:id="rId43"/>
    <p:sldId id="301" r:id="rId44"/>
    <p:sldId id="262" r:id="rId45"/>
    <p:sldId id="299" r:id="rId46"/>
    <p:sldId id="269" r:id="rId47"/>
    <p:sldId id="270" r:id="rId48"/>
    <p:sldId id="272" r:id="rId49"/>
    <p:sldId id="273" r:id="rId50"/>
    <p:sldId id="276" r:id="rId51"/>
    <p:sldId id="277" r:id="rId52"/>
    <p:sldId id="274" r:id="rId53"/>
    <p:sldId id="275" r:id="rId54"/>
    <p:sldId id="278" r:id="rId55"/>
    <p:sldId id="281" r:id="rId56"/>
    <p:sldId id="300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318" r:id="rId66"/>
    <p:sldId id="335" r:id="rId67"/>
    <p:sldId id="336" r:id="rId68"/>
    <p:sldId id="337" r:id="rId69"/>
    <p:sldId id="338" r:id="rId70"/>
    <p:sldId id="339" r:id="rId71"/>
    <p:sldId id="340" r:id="rId72"/>
    <p:sldId id="321" r:id="rId73"/>
    <p:sldId id="346" r:id="rId74"/>
    <p:sldId id="348" r:id="rId75"/>
    <p:sldId id="613" r:id="rId76"/>
    <p:sldId id="588" r:id="rId77"/>
    <p:sldId id="589" r:id="rId78"/>
    <p:sldId id="596" r:id="rId79"/>
    <p:sldId id="614" r:id="rId80"/>
    <p:sldId id="615" r:id="rId81"/>
    <p:sldId id="616" r:id="rId82"/>
    <p:sldId id="617" r:id="rId83"/>
    <p:sldId id="618" r:id="rId84"/>
    <p:sldId id="61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C257F-BFAC-4941-98C3-593EDDB2709C}" v="2" dt="2024-10-03T15:22:03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ye, Raquel M." userId="74ad8915-a870-41ea-9cce-915b13d8a747" providerId="ADAL" clId="{BCDC257F-BFAC-4941-98C3-593EDDB2709C}"/>
    <pc:docChg chg="addSld modSld">
      <pc:chgData name="Frye, Raquel M." userId="74ad8915-a870-41ea-9cce-915b13d8a747" providerId="ADAL" clId="{BCDC257F-BFAC-4941-98C3-593EDDB2709C}" dt="2024-10-03T15:28:41.558" v="87" actId="20577"/>
      <pc:docMkLst>
        <pc:docMk/>
      </pc:docMkLst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455223838" sldId="25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366736279" sldId="25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18810495" sldId="25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221833855" sldId="260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656092280" sldId="262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094205772" sldId="263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816498892" sldId="26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297439878" sldId="26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79798045" sldId="26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826034515" sldId="270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285509291" sldId="272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012714300" sldId="273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145732464" sldId="274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527473813" sldId="275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156972360" sldId="27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694796933" sldId="27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831250594" sldId="27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485222777" sldId="281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133476167" sldId="283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668703899" sldId="284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496884343" sldId="285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499006631" sldId="28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4066950456" sldId="28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693740416" sldId="28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183078590" sldId="28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076453975" sldId="290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611093644" sldId="291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843336641" sldId="292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379205875" sldId="293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058695250" sldId="294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027637430" sldId="295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431183342" sldId="29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152218678" sldId="29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927004340" sldId="300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566309462" sldId="301"/>
        </pc:sldMkLst>
      </pc:sldChg>
      <pc:sldChg chg="add">
        <pc:chgData name="Frye, Raquel M." userId="74ad8915-a870-41ea-9cce-915b13d8a747" providerId="ADAL" clId="{BCDC257F-BFAC-4941-98C3-593EDDB2709C}" dt="2024-10-03T15:21:26.663" v="0"/>
        <pc:sldMkLst>
          <pc:docMk/>
          <pc:sldMk cId="1258467519" sldId="302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053150176" sldId="304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1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21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35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3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3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3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3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40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34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604934721" sldId="34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58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589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59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0" sldId="613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50000651" sldId="614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626223136" sldId="615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1789861907" sldId="616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3040396792" sldId="617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545401079" sldId="618"/>
        </pc:sldMkLst>
      </pc:sldChg>
      <pc:sldChg chg="add">
        <pc:chgData name="Frye, Raquel M." userId="74ad8915-a870-41ea-9cce-915b13d8a747" providerId="ADAL" clId="{BCDC257F-BFAC-4941-98C3-593EDDB2709C}" dt="2024-10-03T15:22:03.856" v="1"/>
        <pc:sldMkLst>
          <pc:docMk/>
          <pc:sldMk cId="2681725516" sldId="619"/>
        </pc:sldMkLst>
      </pc:sldChg>
      <pc:sldChg chg="modSp new mod">
        <pc:chgData name="Frye, Raquel M." userId="74ad8915-a870-41ea-9cce-915b13d8a747" providerId="ADAL" clId="{BCDC257F-BFAC-4941-98C3-593EDDB2709C}" dt="2024-10-03T15:28:41.558" v="87" actId="20577"/>
        <pc:sldMkLst>
          <pc:docMk/>
          <pc:sldMk cId="3723016385" sldId="620"/>
        </pc:sldMkLst>
        <pc:spChg chg="mod">
          <ac:chgData name="Frye, Raquel M." userId="74ad8915-a870-41ea-9cce-915b13d8a747" providerId="ADAL" clId="{BCDC257F-BFAC-4941-98C3-593EDDB2709C}" dt="2024-10-03T15:28:30.454" v="29" actId="20577"/>
          <ac:spMkLst>
            <pc:docMk/>
            <pc:sldMk cId="3723016385" sldId="620"/>
            <ac:spMk id="2" creationId="{199BCB0D-F27C-BA25-ABD2-95FE3AF01121}"/>
          </ac:spMkLst>
        </pc:spChg>
        <pc:spChg chg="mod">
          <ac:chgData name="Frye, Raquel M." userId="74ad8915-a870-41ea-9cce-915b13d8a747" providerId="ADAL" clId="{BCDC257F-BFAC-4941-98C3-593EDDB2709C}" dt="2024-10-03T15:28:41.558" v="87" actId="20577"/>
          <ac:spMkLst>
            <pc:docMk/>
            <pc:sldMk cId="3723016385" sldId="620"/>
            <ac:spMk id="3" creationId="{FDDB5BE5-BF3F-112F-93A7-660124DF46C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</a:t>
            </a:r>
            <a:r>
              <a:rPr lang="en-US" baseline="0" dirty="0"/>
              <a:t> of Correct Answers per Test</a:t>
            </a:r>
            <a:endParaRPr lang="en-US" dirty="0"/>
          </a:p>
        </c:rich>
      </c:tx>
      <c:layout>
        <c:manualLayout>
          <c:xMode val="edge"/>
          <c:yMode val="edge"/>
          <c:x val="0.36026504238358698"/>
          <c:y val="1.7511854974263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 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Sheet1!$A$2:$A$7</c:f>
              <c:strCache>
                <c:ptCount val="6"/>
                <c:pt idx="0">
                  <c:v>Meal 1</c:v>
                </c:pt>
                <c:pt idx="1">
                  <c:v>Meal 2</c:v>
                </c:pt>
                <c:pt idx="2">
                  <c:v>Meal 3</c:v>
                </c:pt>
                <c:pt idx="3">
                  <c:v>Meal 4</c:v>
                </c:pt>
                <c:pt idx="4">
                  <c:v>Meal 5</c:v>
                </c:pt>
                <c:pt idx="5">
                  <c:v>Meal 6</c:v>
                </c:pt>
              </c:strCache>
            </c:str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17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CA-4272-B8B9-771FCDD12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1659696"/>
        <c:axId val="1226455568"/>
      </c:scatterChart>
      <c:valAx>
        <c:axId val="1351659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Test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455568"/>
        <c:crosses val="autoZero"/>
        <c:crossBetween val="midCat"/>
      </c:valAx>
      <c:valAx>
        <c:axId val="122645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Correct Answers</a:t>
                </a:r>
              </a:p>
            </c:rich>
          </c:tx>
          <c:layout>
            <c:manualLayout>
              <c:xMode val="edge"/>
              <c:yMode val="edge"/>
              <c:x val="1.00534773751241E-2"/>
              <c:y val="0.35861107548988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659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</a:t>
            </a:r>
            <a:r>
              <a:rPr lang="en-US" baseline="0" dirty="0"/>
              <a:t> Correct Answers per Test</a:t>
            </a:r>
            <a:endParaRPr lang="en-US" dirty="0"/>
          </a:p>
        </c:rich>
      </c:tx>
      <c:layout>
        <c:manualLayout>
          <c:xMode val="edge"/>
          <c:yMode val="edge"/>
          <c:x val="0.36026504238358698"/>
          <c:y val="1.7511854974263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 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Sheet1!$A$2:$A$7</c:f>
              <c:strCache>
                <c:ptCount val="6"/>
                <c:pt idx="0">
                  <c:v>Meal 1</c:v>
                </c:pt>
                <c:pt idx="1">
                  <c:v>Meal 2</c:v>
                </c:pt>
                <c:pt idx="2">
                  <c:v>Meal 3</c:v>
                </c:pt>
                <c:pt idx="3">
                  <c:v>Meal 4</c:v>
                </c:pt>
                <c:pt idx="4">
                  <c:v>Meal 5</c:v>
                </c:pt>
                <c:pt idx="5">
                  <c:v>Meal 6</c:v>
                </c:pt>
              </c:strCache>
            </c:str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17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16-4BC1-B017-F66C3C7A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5370208"/>
        <c:axId val="1413737936"/>
      </c:scatterChart>
      <c:valAx>
        <c:axId val="133537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Test</a:t>
                </a:r>
                <a:r>
                  <a:rPr lang="en-US" baseline="0" dirty="0"/>
                  <a:t> Number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737936"/>
        <c:crosses val="autoZero"/>
        <c:crossBetween val="midCat"/>
      </c:valAx>
      <c:valAx>
        <c:axId val="141373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Correct</a:t>
                </a:r>
                <a:r>
                  <a:rPr lang="en-US" baseline="0" dirty="0"/>
                  <a:t> Answers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00534773751241E-2"/>
              <c:y val="0.35861107548988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370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 Correct Answer per Test</a:t>
            </a:r>
          </a:p>
        </c:rich>
      </c:tx>
      <c:layout>
        <c:manualLayout>
          <c:xMode val="edge"/>
          <c:yMode val="edge"/>
          <c:x val="0.36026504238358698"/>
          <c:y val="1.7511854974263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 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Sheet1!$A$2:$A$7</c:f>
              <c:strCache>
                <c:ptCount val="6"/>
                <c:pt idx="0">
                  <c:v>Meal 1</c:v>
                </c:pt>
                <c:pt idx="1">
                  <c:v>Meal 2</c:v>
                </c:pt>
                <c:pt idx="2">
                  <c:v>Meal 3</c:v>
                </c:pt>
                <c:pt idx="3">
                  <c:v>Meal 4</c:v>
                </c:pt>
                <c:pt idx="4">
                  <c:v>Meal 5</c:v>
                </c:pt>
                <c:pt idx="5">
                  <c:v>Meal 6</c:v>
                </c:pt>
              </c:strCache>
            </c:str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17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ED-4C87-942A-BD900C150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6500432"/>
        <c:axId val="1372813616"/>
      </c:scatterChart>
      <c:valAx>
        <c:axId val="149650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Test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813616"/>
        <c:crosses val="autoZero"/>
        <c:crossBetween val="midCat"/>
      </c:valAx>
      <c:valAx>
        <c:axId val="137281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Correct</a:t>
                </a:r>
                <a:r>
                  <a:rPr lang="en-US" baseline="0" dirty="0"/>
                  <a:t> Answers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00534773751241E-2"/>
              <c:y val="0.35861107548988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500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</a:t>
            </a:r>
            <a:r>
              <a:rPr lang="en-US" baseline="0" dirty="0"/>
              <a:t> of Correct Answer and Study Hours</a:t>
            </a:r>
            <a:endParaRPr lang="en-US" dirty="0"/>
          </a:p>
        </c:rich>
      </c:tx>
      <c:layout>
        <c:manualLayout>
          <c:xMode val="edge"/>
          <c:yMode val="edge"/>
          <c:x val="0.30999765550796643"/>
          <c:y val="2.62677824613946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767015543441246E-2"/>
          <c:y val="0.14309391731922458"/>
          <c:w val="0.87423363674516952"/>
          <c:h val="0.714091849449525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 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34</c:v>
                </c:pt>
                <c:pt idx="1">
                  <c:v>108</c:v>
                </c:pt>
                <c:pt idx="2">
                  <c:v>64</c:v>
                </c:pt>
                <c:pt idx="3">
                  <c:v>88</c:v>
                </c:pt>
                <c:pt idx="4">
                  <c:v>99</c:v>
                </c:pt>
                <c:pt idx="5">
                  <c:v>51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17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7D-4191-B5D7-1EAAD8F39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533360"/>
        <c:axId val="722416656"/>
      </c:scatterChart>
      <c:valAx>
        <c:axId val="1212533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/>
                  <a:t>Study 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416656"/>
        <c:crosses val="autoZero"/>
        <c:crossBetween val="midCat"/>
      </c:valAx>
      <c:valAx>
        <c:axId val="72241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Correct Answers</a:t>
                </a:r>
              </a:p>
            </c:rich>
          </c:tx>
          <c:layout>
            <c:manualLayout>
              <c:xMode val="edge"/>
              <c:yMode val="edge"/>
              <c:x val="1.00534773751241E-2"/>
              <c:y val="0.35861107548988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33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Study Hours and Correct</a:t>
            </a:r>
            <a:r>
              <a:rPr lang="en-US" baseline="0" dirty="0"/>
              <a:t> Answers</a:t>
            </a:r>
            <a:endParaRPr lang="en-US" dirty="0"/>
          </a:p>
        </c:rich>
      </c:tx>
      <c:layout>
        <c:manualLayout>
          <c:xMode val="edge"/>
          <c:yMode val="edge"/>
          <c:x val="0.36026504238358698"/>
          <c:y val="1.7511854974263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 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34</c:v>
                </c:pt>
                <c:pt idx="1">
                  <c:v>108</c:v>
                </c:pt>
                <c:pt idx="2">
                  <c:v>64</c:v>
                </c:pt>
                <c:pt idx="3">
                  <c:v>88</c:v>
                </c:pt>
                <c:pt idx="4">
                  <c:v>99</c:v>
                </c:pt>
                <c:pt idx="5">
                  <c:v>51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17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4D-4960-A726-4EA1CAF41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7722880"/>
        <c:axId val="1340303200"/>
      </c:scatterChart>
      <c:valAx>
        <c:axId val="827722880"/>
        <c:scaling>
          <c:orientation val="minMax"/>
          <c:min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Study 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303200"/>
        <c:crosses val="autoZero"/>
        <c:crossBetween val="midCat"/>
      </c:valAx>
      <c:valAx>
        <c:axId val="1340303200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Correct</a:t>
                </a:r>
                <a:r>
                  <a:rPr lang="en-US" baseline="0" dirty="0"/>
                  <a:t> Answers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00534773751241E-2"/>
              <c:y val="0.35861107548988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22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0.443</cdr:x>
      <cdr:y>0.28607</cdr:y>
    </cdr:from>
    <cdr:to>
      <cdr:x>0.50935</cdr:x>
      <cdr:y>0.37012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357666" y="1244771"/>
          <a:ext cx="502920" cy="3657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/>
            <a:t>+1</a:t>
          </a:r>
          <a:endParaRPr lang="en-US" dirty="0"/>
        </a:p>
      </cdr:txBody>
    </cdr:sp>
  </cdr:relSizeAnchor>
  <cdr:relSizeAnchor xmlns:cdr="http://schemas.openxmlformats.org/drawingml/2006/chartDrawing">
    <cdr:from>
      <cdr:x>0.28116</cdr:x>
      <cdr:y>0.15425</cdr:y>
    </cdr:from>
    <cdr:to>
      <cdr:x>0.34751</cdr:x>
      <cdr:y>0.23205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131006" y="671177"/>
          <a:ext cx="50292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/>
            <a:t>+7</a:t>
          </a:r>
        </a:p>
      </cdr:txBody>
    </cdr:sp>
  </cdr:relSizeAnchor>
  <cdr:relSizeAnchor xmlns:cdr="http://schemas.openxmlformats.org/drawingml/2006/chartDrawing">
    <cdr:from>
      <cdr:x>0.69502</cdr:x>
      <cdr:y>0.21909</cdr:y>
    </cdr:from>
    <cdr:to>
      <cdr:x>0.76137</cdr:x>
      <cdr:y>0.29689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267853" y="953335"/>
          <a:ext cx="50292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+4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0:57:23.2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17037 6045 24575,'0'23'0,"0"11"0,0 27 0,0-7 0,0 2 0,0 6 0,0-3 0,0 0 0,0-3 0,0-3 0,0-6 0,0-4 0,0 1 0,0-29 0,0 13 0,0-12 0,0 13 0,0 20 0,0-9 0,0 17 0,0-39 0,-2 9 0,1-21 0,-1 2 0,-1-8 0,0-3 0,-2-5 0,0-3 0,-12-28 0,1 5 0,-3-10 0,1 11 0,11 21 0,2 3 0,6 7 0,4 7 0,1 8 0,8 14 0,-8-9 0,19 38 0,-15-36 0,7 21 0,-9-27 0,-6-7 0,3-9 0,12-13 0,8-10 0,3-7 0,5-5 0,14-7 0,4-4-267,-12 10 1,2-2 0,-1 2 266,3 0 0,0 2 0,-3 3 0,-1-2 0,-5 5 0,8-3 0,-38 25 0,0 5 0,-4 1 0</inkml:trace>
  <inkml:trace contextRef="#ctx0" brushRef="#br0" timeOffset="5532">21060 5909 24575,'-3'14'0,"-6"27"0,2-6 0,-1 14 0,2-3 0,6-26 0,0 13 0,0-15 0,0-1 0,0 5 0,0 30 0,0-20 0,0 25 0,0-11 0,0-6 0,0 21 0,0-24 0,0 9 0,0-20 0,2 1 0,-1-12 0,1-6 0,-2 1 0,3 1 0,-3-1 0,3-2 0,-3 2 0,0-4 0,0 4 0,0-4 0,0 1 0,0-2 0,0 1 0,0-1 0,0 0 0,0 0 0,0 1 0,0 1 0,8 53 0,0 2 0,-3-17 0,0-1 0,2 15 0,-7-32 0,-3-21 0,-4-15 0,0-1 0,-4-11 0,6 11 0,-4-6 0,3 6 0,-2-1 0,3 0 0,2 3 0,-2 0 0,5 3 0,-5 0 0,4-1 0,-3 3 0,1-4 0,-3 1 0,1-4 0,-1 2 0,1-2 0,0 4 0,-5-7 0,6 7 0,-6-2 0,10 3 0,-5 5 0,13 10 0,-1 3 0,4 7 0,3 2 0,-9-5 0,6 6 0,-2-5 0,-4-2 0,2-8 0,-5-3 0,1 0 0,2-2 0,-4 2 0,3-2 0,-3 4 0,3-6 0,-3 6 0,1-4 0,1 0 0,-3 2 0,5-2 0,-4 2 0,3-2 0,-3 2 0,3-5 0,-1-2 0,3-2 0,-1-6 0,0 4 0,18-26 0,-13 19 0,12-20 0,-16 25 0,-1 0 0,-2 3 0,4-3 0,-4 0 0,5-3 0,-3 5 0,-2-1 0,2 4 0,-2-2 0,0 0 0,1 2 0,-1-4 0,10-2 0,-5 1 0,13-3 0,-12 3 0,3 3 0,-8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0:58:45.63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17891 12228 6003,'0'-4'117,"0"-1"253,0 1-208,0 1-39,3-1 101,-3 1 112,3 1 375,-3 1-347,2 1-16,-1 0-28,2 0 245,-1 0-156,-1 0 73,1 0-348,1 0-5,-3 0-68,3 1 1,-1 5-23,-1 1 6,4 8 0,1 1 16,8 16-16,6 10 28,4 15-28,-4-10 5,-4-5-5,-4-15-11,-1-2 10,1-4 40,7 7-33,-4-2-40,5 6 11,-8-9-10,-4-4-12,-3-7 28,4 5 50,-3-3-39,0 0-16,-4-7 16,-2-6-179,0-1 89,-2-4-72,-19-6 28,-4-4 56,-8-1 16,6 2-27,10 4 5,-3 1-28,2-3 34,-17-3-6,9 1 45,-12-1-28,9 4 28,1 2 0,2 1 0,-5 0 6,7 2 22,1 0-22,12 3 16,6 1 0,5 1 6,8 2 0,4 3 6,10 2 140,20 11 5,10 4-101,0 2-5,-3-1-17,-18-7-11,-5-3-6,-1 0-11,-2-2 28,-2-1 45,6 0-62,-13-2-28,7-1 17,-10-1 0,-1-4-28,-2 2 6,-3-4-1,-2 1-10,3-1 72,-3 0-61,0 0 179,-3 0-151,0-5-29,0-3 6,0-5-11,2-3 0,-1-1 12,9-4-7,-1-2 1,3 5-6,2 0 0,-8 9 5,2-3 1,1 2 0,-1 1 5,-1 2-11,0 4 5,-6 1-586,2 2 1,-3 0-1</inkml:trace>
  <inkml:trace contextRef="#ctx0" brushRef="#br0" timeOffset="11997">10667 16178 6831,'7'0'1159,"-2"0"-442,-5 0-437,2 1-49,-1-4-119,1 0-40,-2-5-16,0-1-16,0 0 16,0-2-23,0 0-5,0 1-22,0 0-6,0 1 28,0-4-28,13 1 0,-2 0 0,11 2 0,-7 5-34,1 1-5,-1 1 33,7 2 6,1-1 23,8 2-23,-4 2 39,1 2-17,-3 2 40,11 8-17,3 1-23,-1 2 17,-7-1-16,-2-2-18,-9-4-5,5 1 6,-11-5 5,2 2-11,4 1 6,6 3-1,-2-3-5,-2-2 0,-7-2 0,4-1 6,-4-1-68,5 0 57,-8-2 5,1-1 22,-7 0-22,5 0 34,-5-2 16,8-9-16,0-6-12,-1-3-22,3 1 0,-7 7 0,0 2-5,-1 3-23,0 0-40,6 3 18,-1 2 44,6 2 6,-5 0 0,6 0 0,0 0 28,3 2 0,0 3 56,5 6-44,-7-2 10,2 2 17,-10-6-44,-6-3-18,0 0-5,-6-2 0,4 0 0,-4 0 0,1 0 0</inkml:trace>
  <inkml:trace contextRef="#ctx0" brushRef="#br0" timeOffset="13598">13269 16290 8506,'12'-21'538,"-3"-1"-409,-7 16-68,-2-5-27,3 3-12,5-5-22,1 4-22,5-3-28,-2 6 50,-1 2 0,1 2 5,-1 1 6,0 1 202,13 0-129,-6 3-17,9 3-16,-2 8-6,-4-1 5,4 4-16,-5-4-6,-3-1 0,0 1 33,6 3-33,3-1-22,-5-1 11,1-5-17,-11-4 0,-2-4 0,-1 1-56,-2-2 61,0 0 90,-1-7-16,4-4-79,-3-3-62,5-5 40,-5 3-29,5 0 12,-5 6-22,5 3 10,-2 5 29,2 1-6,3 1 22,11 0 101,5 0 73,12 3-95,-11 1-6,1 4-11,-12 0 0,3 0 0,0 0 90,10 3-96,2-3-27,1 0-23,-6-4 0,-10-1 0,-6-1 33,3-1-5,5-1 129,5 0-34,-3 0-5,-3 0-28,-9 0-34,-1 0-28,-2-1-6,4-3-761,-6-1 739,2-4 0,-7 6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3E5B-5245-4B61-A5FA-9B932989C5B1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5F89A-8693-4055-AC59-5D62808E2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2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EEF2-4958-46CB-A4FF-D2B5C8F80C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84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1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33A1B4-6C60-4E5A-AFE3-F03ED19D8BB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ABB88A-6BAC-4D7D-9C12-A4620976075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46BAB9F-CE1D-49E2-8F94-DA3AC3DEDAA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68DEA0-071A-4BDF-84ED-9EDE2504D93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920BDE-C5CB-468E-A2EB-D34B1AA473B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ECADC3D-D888-4EA7-A14F-B67E6C10F2DF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89AD94-4E55-4844-AA84-E1C0C19CF9DE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12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31F5372-8EF9-48CC-8040-7448CFADC97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FD6C17-7180-41D8-9CEA-074D731451B8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fld id="{4EE4E62B-5215-42E3-B45D-279CC7A3544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4959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fld id="{26A58108-14BE-4D42-99AB-8618A5A54A73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7851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fld id="{B440C3DD-F80D-4341-902D-468A5584BDC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247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fld id="{36B7E726-FCDF-4E92-A3D6-C57BBA88D79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147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1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0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2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74A42-EE63-444E-91B5-B9DB35D65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6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9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0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7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1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7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9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B551-D72B-4305-AABA-DD69BBD03C3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3F7F7-E2D9-4795-9D66-6DEAB1FF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customXml" Target="../ink/ink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customXml" Target="../ink/ink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43EC8-851C-41DE-B1F6-98411264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Variance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170D8-5B52-4F25-9351-EA9ACC3D5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143906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43831" y="1690688"/>
            <a:ext cx="7467600" cy="3730752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Are the mean salaries in these four groups (</a:t>
            </a:r>
            <a:r>
              <a:rPr lang="en-US" kern="0" dirty="0">
                <a:latin typeface="Arial" charset="0"/>
                <a:ea typeface="Arial" charset="0"/>
                <a:cs typeface="Arial" charset="0"/>
              </a:rPr>
              <a:t>µ</a:t>
            </a:r>
            <a:r>
              <a:rPr lang="en-US" kern="0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kern="0" dirty="0">
                <a:latin typeface="Arial" charset="0"/>
                <a:ea typeface="Arial" charset="0"/>
                <a:cs typeface="Arial" charset="0"/>
              </a:rPr>
              <a:t>, µ</a:t>
            </a:r>
            <a:r>
              <a:rPr lang="en-US" kern="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kern="0" dirty="0">
                <a:latin typeface="Arial" charset="0"/>
                <a:ea typeface="Arial" charset="0"/>
                <a:cs typeface="Arial" charset="0"/>
              </a:rPr>
              <a:t>, µ</a:t>
            </a:r>
            <a:r>
              <a:rPr lang="en-US" kern="0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kern="0" dirty="0">
                <a:latin typeface="Arial" charset="0"/>
                <a:ea typeface="Arial" charset="0"/>
                <a:cs typeface="Arial" charset="0"/>
              </a:rPr>
              <a:t> and µ</a:t>
            </a:r>
            <a:r>
              <a:rPr lang="en-US" kern="0" baseline="-25000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kern="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different from one another?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502920" lvl="1" indent="-457200">
              <a:spcBef>
                <a:spcPts val="600"/>
              </a:spcBef>
              <a:buSzPct val="70000"/>
            </a:pPr>
            <a:r>
              <a:rPr lang="en-US" sz="2600" kern="0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2600" kern="0" baseline="-25000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600" kern="0" dirty="0">
                <a:latin typeface="Arial" charset="0"/>
                <a:ea typeface="Arial" charset="0"/>
                <a:cs typeface="Arial" charset="0"/>
              </a:rPr>
              <a:t>: µ</a:t>
            </a:r>
            <a:r>
              <a:rPr lang="en-US" sz="2600" kern="0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600" kern="0" dirty="0">
                <a:latin typeface="Arial" charset="0"/>
                <a:ea typeface="Arial" charset="0"/>
                <a:cs typeface="Arial" charset="0"/>
              </a:rPr>
              <a:t> = µ</a:t>
            </a:r>
            <a:r>
              <a:rPr lang="en-US" sz="2600" kern="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600" kern="0" dirty="0">
                <a:latin typeface="Arial" charset="0"/>
                <a:ea typeface="Arial" charset="0"/>
                <a:cs typeface="Arial" charset="0"/>
              </a:rPr>
              <a:t> = µ</a:t>
            </a:r>
            <a:r>
              <a:rPr lang="en-US" sz="2600" kern="0" baseline="-25000" dirty="0">
                <a:latin typeface="Arial" charset="0"/>
                <a:ea typeface="Arial" charset="0"/>
                <a:cs typeface="Arial" charset="0"/>
              </a:rPr>
              <a:t>3 =</a:t>
            </a:r>
            <a:r>
              <a:rPr lang="en-US" sz="2600" kern="0" dirty="0">
                <a:latin typeface="Arial" charset="0"/>
                <a:ea typeface="Arial" charset="0"/>
                <a:cs typeface="Arial" charset="0"/>
              </a:rPr>
              <a:t> µ</a:t>
            </a:r>
            <a:r>
              <a:rPr lang="en-US" sz="2600" kern="0" baseline="-25000" dirty="0">
                <a:latin typeface="Arial" charset="0"/>
                <a:ea typeface="Arial" charset="0"/>
                <a:cs typeface="Arial" charset="0"/>
              </a:rPr>
              <a:t>4</a:t>
            </a:r>
            <a:endParaRPr lang="en-US" sz="2600" kern="0" dirty="0">
              <a:latin typeface="Arial" charset="0"/>
              <a:ea typeface="Arial" charset="0"/>
              <a:cs typeface="Arial" charset="0"/>
            </a:endParaRP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en-US" sz="2600" kern="0" dirty="0">
              <a:latin typeface="Arial" charset="0"/>
              <a:ea typeface="Arial" charset="0"/>
              <a:cs typeface="Arial" charset="0"/>
            </a:endParaRPr>
          </a:p>
          <a:p>
            <a:pPr marL="502920" lvl="1" indent="-457200">
              <a:spcBef>
                <a:spcPts val="600"/>
              </a:spcBef>
              <a:buSzPct val="70000"/>
            </a:pP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2800" kern="0" baseline="-250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: at least one of µ</a:t>
            </a:r>
            <a:r>
              <a:rPr lang="en-US" sz="2800" kern="0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, µ</a:t>
            </a:r>
            <a:r>
              <a:rPr lang="en-US" sz="2800" kern="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, µ</a:t>
            </a:r>
            <a:r>
              <a:rPr lang="en-US" sz="2800" kern="0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, µ</a:t>
            </a:r>
            <a:r>
              <a:rPr lang="en-US" sz="2800" kern="0" baseline="-25000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800" kern="0" dirty="0">
                <a:latin typeface="Arial" charset="0"/>
                <a:ea typeface="Arial" charset="0"/>
                <a:cs typeface="Arial" charset="0"/>
              </a:rPr>
              <a:t> differs</a:t>
            </a:r>
            <a:endParaRPr lang="en-US" sz="3200" kern="0" dirty="0">
              <a:latin typeface="Arial" charset="0"/>
              <a:ea typeface="Arial" charset="0"/>
              <a:cs typeface="Arial" charset="0"/>
            </a:endParaRPr>
          </a:p>
          <a:p>
            <a:pPr marL="274320" lvl="1">
              <a:spcBef>
                <a:spcPts val="600"/>
              </a:spcBef>
              <a:buSzPct val="70000"/>
              <a:buNone/>
            </a:pPr>
            <a:endParaRPr lang="en-US" sz="2600" kern="0" dirty="0">
              <a:latin typeface="Arial" charset="0"/>
              <a:ea typeface="Arial" charset="0"/>
              <a:cs typeface="Arial" charset="0"/>
            </a:endParaRP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en-US" sz="2600" kern="0" baseline="-25000" dirty="0">
              <a:latin typeface="Arial" charset="0"/>
              <a:ea typeface="Arial" charset="0"/>
              <a:cs typeface="Arial" charset="0"/>
            </a:endParaRP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en-US" sz="2600" kern="0" baseline="-25000" dirty="0">
              <a:latin typeface="Arial" charset="0"/>
              <a:ea typeface="Arial" charset="0"/>
              <a:cs typeface="Arial" charset="0"/>
            </a:endParaRPr>
          </a:p>
          <a:p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085" y="4849403"/>
            <a:ext cx="540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*sorry! This alternative hypothesis deviates from what is in your textbook—honestly it’s the most often used alternative hypothesis and I made up the example with what I’m used to.</a:t>
            </a:r>
          </a:p>
        </p:txBody>
      </p:sp>
    </p:spTree>
    <p:extLst>
      <p:ext uri="{BB962C8B-B14F-4D97-AF65-F5344CB8AC3E}">
        <p14:creationId xmlns:p14="http://schemas.microsoft.com/office/powerpoint/2010/main" val="111332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457202"/>
            <a:ext cx="7162800" cy="628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7467600" cy="1143000"/>
          </a:xfrm>
        </p:spPr>
        <p:txBody>
          <a:bodyPr/>
          <a:lstStyle/>
          <a:p>
            <a:r>
              <a:rPr lang="en-US" dirty="0"/>
              <a:t>Example 1a: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2362200"/>
            <a:ext cx="762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5200" y="5741563"/>
            <a:ext cx="5943600" cy="812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12836" y="3367446"/>
            <a:ext cx="22108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Salary in 1000s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4200" y="62484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62484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62600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58200" y="62600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40635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09800" y="2438400"/>
            <a:ext cx="7467600" cy="1600200"/>
          </a:xfrm>
        </p:spPr>
        <p:txBody>
          <a:bodyPr/>
          <a:lstStyle/>
          <a:p>
            <a:pPr>
              <a:buNone/>
            </a:pPr>
            <a:endParaRPr lang="en-US" u="sng" dirty="0"/>
          </a:p>
          <a:p>
            <a:pPr algn="ctr">
              <a:buNone/>
            </a:pPr>
            <a:r>
              <a:rPr lang="en-US" u="sng" dirty="0"/>
              <a:t>Variance between groups</a:t>
            </a:r>
          </a:p>
          <a:p>
            <a:pPr algn="ctr">
              <a:buNone/>
            </a:pPr>
            <a:r>
              <a:rPr lang="en-US" dirty="0"/>
              <a:t>Variance among groups</a:t>
            </a:r>
          </a:p>
        </p:txBody>
      </p:sp>
    </p:spTree>
    <p:extLst>
      <p:ext uri="{BB962C8B-B14F-4D97-AF65-F5344CB8AC3E}">
        <p14:creationId xmlns:p14="http://schemas.microsoft.com/office/powerpoint/2010/main" val="353541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927" y="0"/>
            <a:ext cx="7467600" cy="1143000"/>
          </a:xfrm>
        </p:spPr>
        <p:txBody>
          <a:bodyPr/>
          <a:lstStyle/>
          <a:p>
            <a:r>
              <a:rPr lang="en-US" dirty="0"/>
              <a:t>ANOVA: Example 1a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6248401"/>
            <a:ext cx="3276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600" kern="0" dirty="0">
                <a:latin typeface="+mj-lt"/>
                <a:cs typeface="Calibri" pitchFamily="34" charset="0"/>
              </a:rPr>
              <a:t>H</a:t>
            </a:r>
            <a:r>
              <a:rPr lang="en-US" sz="2600" kern="0" baseline="-25000" dirty="0">
                <a:latin typeface="+mj-lt"/>
                <a:cs typeface="Calibri" pitchFamily="34" charset="0"/>
              </a:rPr>
              <a:t>0</a:t>
            </a:r>
            <a:r>
              <a:rPr lang="en-US" sz="2600" kern="0" dirty="0">
                <a:latin typeface="+mj-lt"/>
                <a:cs typeface="Calibri" pitchFamily="34" charset="0"/>
              </a:rPr>
              <a:t>: </a:t>
            </a:r>
            <a:r>
              <a:rPr lang="en-US" sz="2600" kern="0" dirty="0">
                <a:cs typeface="Calibri" pitchFamily="34" charset="0"/>
              </a:rPr>
              <a:t>µ</a:t>
            </a:r>
            <a:r>
              <a:rPr lang="en-US" sz="2600" kern="0" baseline="-25000" dirty="0">
                <a:cs typeface="Calibri" pitchFamily="34" charset="0"/>
              </a:rPr>
              <a:t>1</a:t>
            </a:r>
            <a:r>
              <a:rPr lang="en-US" sz="2600" kern="0" dirty="0">
                <a:cs typeface="Calibri" pitchFamily="34" charset="0"/>
              </a:rPr>
              <a:t> = µ</a:t>
            </a:r>
            <a:r>
              <a:rPr lang="en-US" sz="2600" kern="0" baseline="-25000" dirty="0">
                <a:cs typeface="Calibri" pitchFamily="34" charset="0"/>
              </a:rPr>
              <a:t>2</a:t>
            </a:r>
            <a:r>
              <a:rPr lang="en-US" sz="2600" kern="0" dirty="0">
                <a:cs typeface="Calibri" pitchFamily="34" charset="0"/>
              </a:rPr>
              <a:t> = µ</a:t>
            </a:r>
            <a:r>
              <a:rPr lang="en-US" sz="2600" kern="0" baseline="-25000" dirty="0">
                <a:cs typeface="Calibri" pitchFamily="34" charset="0"/>
              </a:rPr>
              <a:t>3 =</a:t>
            </a:r>
            <a:r>
              <a:rPr lang="en-US" sz="2600" kern="0" dirty="0">
                <a:cs typeface="Calibri" pitchFamily="34" charset="0"/>
              </a:rPr>
              <a:t> µ</a:t>
            </a:r>
            <a:r>
              <a:rPr lang="en-US" sz="2600" kern="0" baseline="-25000" dirty="0">
                <a:cs typeface="Calibri" pitchFamily="34" charset="0"/>
              </a:rPr>
              <a:t>4</a:t>
            </a:r>
            <a:endParaRPr lang="en-US" sz="2600" kern="0" baseline="-25000" dirty="0">
              <a:latin typeface="+mj-lt"/>
              <a:cs typeface="Calibri" pitchFamily="34" charset="0"/>
            </a:endParaRPr>
          </a:p>
        </p:txBody>
      </p:sp>
      <p:graphicFrame>
        <p:nvGraphicFramePr>
          <p:cNvPr id="17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3048000" y="1066800"/>
          <a:ext cx="693420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$39,142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$58,319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$81,955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$82,940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$39,388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$61,029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$81,786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$86,546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$41,929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$61,513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$78,887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$91,407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$43,834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$57,372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$86,108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$77,838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$34,662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$58,282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$74,714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$109,550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$43,255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$62,119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$76,732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$105,983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$35,921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$66,749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$77,024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$114,159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$36,135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$60,632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$85,409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$108,117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$37,676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$61,425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$71,161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$108,746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$40,700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$56,612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$83,441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$87,706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$39,264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$60,405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$79,722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$97,299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52601" y="5638801"/>
            <a:ext cx="1228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Mean </a:t>
            </a:r>
            <a:r>
              <a:rPr lang="el-GR" sz="2600" dirty="0"/>
              <a:t>μ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7976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  <a:br>
              <a:rPr lang="en-US" dirty="0"/>
            </a:br>
            <a:r>
              <a:rPr lang="en-US" dirty="0"/>
              <a:t>Example 1a: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971800" y="1870076"/>
          <a:ext cx="6096000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080" imgH="393480" progId="Equation.3">
                  <p:embed/>
                </p:oleObj>
              </mc:Choice>
              <mc:Fallback>
                <p:oleObj name="Equation" r:id="rId2" imgW="1981080" imgH="393480" progId="Equation.3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70076"/>
                        <a:ext cx="6096000" cy="1211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42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" y="132715"/>
            <a:ext cx="10515600" cy="1325563"/>
          </a:xfrm>
        </p:spPr>
        <p:txBody>
          <a:bodyPr/>
          <a:lstStyle/>
          <a:p>
            <a:r>
              <a:rPr lang="en-US" dirty="0"/>
              <a:t>ANOVA</a:t>
            </a:r>
            <a:br>
              <a:rPr lang="en-US" dirty="0"/>
            </a:br>
            <a:r>
              <a:rPr lang="en-US" dirty="0"/>
              <a:t>Example 1a: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0233" y="1458278"/>
            <a:ext cx="10515600" cy="4351338"/>
          </a:xfrm>
        </p:spPr>
        <p:txBody>
          <a:bodyPr/>
          <a:lstStyle/>
          <a:p>
            <a:r>
              <a:rPr lang="en-US" dirty="0"/>
              <a:t>Variance Between Groups : SST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974BA-C815-C042-9EAF-381D712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47" y="2349501"/>
            <a:ext cx="9123426" cy="2729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6C3985-B436-AB41-A614-45663314276C}"/>
              </a:ext>
            </a:extLst>
          </p:cNvPr>
          <p:cNvSpPr txBox="1"/>
          <p:nvPr/>
        </p:nvSpPr>
        <p:spPr>
          <a:xfrm>
            <a:off x="6743700" y="914400"/>
            <a:ext cx="397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p: is the # of populations (4)</a:t>
            </a:r>
          </a:p>
          <a:p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: sample size of the </a:t>
            </a:r>
            <a:r>
              <a:rPr lang="en-US" dirty="0" err="1"/>
              <a:t>ith</a:t>
            </a:r>
            <a:r>
              <a:rPr lang="en-US" dirty="0"/>
              <a:t> population (10)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B7A7D8-587F-4F4C-AFDB-29ECCD6BA2D0}"/>
              </a:ext>
            </a:extLst>
          </p:cNvPr>
          <p:cNvSpPr/>
          <p:nvPr/>
        </p:nvSpPr>
        <p:spPr>
          <a:xfrm>
            <a:off x="1177290" y="3154680"/>
            <a:ext cx="10069830" cy="1611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6E0B65-6791-2542-8B89-93E6F4E8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3525770"/>
            <a:ext cx="10069830" cy="8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  <a:br>
              <a:rPr lang="en-US" dirty="0"/>
            </a:br>
            <a:r>
              <a:rPr lang="en-US" dirty="0"/>
              <a:t>Example 1a: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86273" y="1744749"/>
            <a:ext cx="10515600" cy="4351338"/>
          </a:xfrm>
        </p:spPr>
        <p:txBody>
          <a:bodyPr/>
          <a:lstStyle/>
          <a:p>
            <a:r>
              <a:rPr lang="en-US" dirty="0"/>
              <a:t>Variance within Groups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4EAF95-4510-E94F-B6AE-3007332DAE59}"/>
                  </a:ext>
                </a:extLst>
              </p:cNvPr>
              <p:cNvSpPr/>
              <p:nvPr/>
            </p:nvSpPr>
            <p:spPr>
              <a:xfrm>
                <a:off x="4475835" y="4606124"/>
                <a:ext cx="7234609" cy="945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 is the </a:t>
                </a:r>
                <a:r>
                  <a:rPr lang="en-US" dirty="0" err="1"/>
                  <a:t>jth</a:t>
                </a:r>
                <a:r>
                  <a:rPr lang="en-US" dirty="0"/>
                  <a:t> observed values of the response in the first sample (39,142)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4EAF95-4510-E94F-B6AE-3007332DA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835" y="4606124"/>
                <a:ext cx="7234609" cy="9456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42368D-9F4B-9E47-9DD4-09769116F4B4}"/>
              </a:ext>
            </a:extLst>
          </p:cNvPr>
          <p:cNvSpPr txBox="1"/>
          <p:nvPr/>
        </p:nvSpPr>
        <p:spPr>
          <a:xfrm>
            <a:off x="4475835" y="4540866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B8B821-744C-EA41-9D8C-29CE29DF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24" y="2730495"/>
            <a:ext cx="7843434" cy="11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1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64" y="-77993"/>
            <a:ext cx="7467600" cy="1143000"/>
          </a:xfrm>
        </p:spPr>
        <p:txBody>
          <a:bodyPr/>
          <a:lstStyle/>
          <a:p>
            <a:r>
              <a:rPr lang="en-US" dirty="0"/>
              <a:t>ANOVA   Example 1a: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00425" y="830263"/>
          <a:ext cx="6010275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854000" progId="Equation.3">
                  <p:embed/>
                </p:oleObj>
              </mc:Choice>
              <mc:Fallback>
                <p:oleObj name="Equation" r:id="rId2" imgW="1777680" imgH="18540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830263"/>
                        <a:ext cx="6010275" cy="611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34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 </a:t>
            </a:r>
            <a:br>
              <a:rPr lang="en-US" dirty="0"/>
            </a:br>
            <a:r>
              <a:rPr lang="en-US" dirty="0"/>
              <a:t>Example 1a:</a:t>
            </a:r>
          </a:p>
        </p:txBody>
      </p:sp>
      <p:pic>
        <p:nvPicPr>
          <p:cNvPr id="6" name="Picture 5" descr="bow20583_UN09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1912" y="2590801"/>
            <a:ext cx="3798888" cy="41256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02484" y="2136514"/>
            <a:ext cx="32508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F Statistic = MST</a:t>
            </a:r>
            <a:r>
              <a:rPr lang="en-US" sz="2600" baseline="-25000" dirty="0"/>
              <a:t> </a:t>
            </a:r>
            <a:r>
              <a:rPr lang="en-US" sz="2600" dirty="0"/>
              <a:t>/ MSE</a:t>
            </a:r>
            <a:endParaRPr lang="en-US" sz="2600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752601" y="3200400"/>
            <a:ext cx="3976601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600" dirty="0"/>
              <a:t>α</a:t>
            </a:r>
            <a:r>
              <a:rPr lang="en-US" sz="2600" dirty="0"/>
              <a:t>=0.05</a:t>
            </a:r>
          </a:p>
          <a:p>
            <a:endParaRPr lang="en-US" sz="2600" dirty="0"/>
          </a:p>
          <a:p>
            <a:r>
              <a:rPr lang="en-US" sz="2600" dirty="0"/>
              <a:t>F</a:t>
            </a:r>
            <a:r>
              <a:rPr lang="el-GR" sz="2600" baseline="-25000" dirty="0"/>
              <a:t>α</a:t>
            </a:r>
            <a:r>
              <a:rPr lang="en-US" sz="2600" dirty="0"/>
              <a:t>=2.86 (F table)</a:t>
            </a:r>
          </a:p>
          <a:p>
            <a:endParaRPr lang="en-US" sz="2600" dirty="0"/>
          </a:p>
          <a:p>
            <a:r>
              <a:rPr lang="en-US" sz="2600" dirty="0"/>
              <a:t>F=114.4</a:t>
            </a:r>
          </a:p>
          <a:p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Reject H</a:t>
            </a:r>
            <a:r>
              <a:rPr lang="en-US" sz="2600" baseline="-25000" dirty="0">
                <a:solidFill>
                  <a:srgbClr val="C00000"/>
                </a:solidFill>
              </a:rPr>
              <a:t>0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at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208870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1b: Same Groups: Larger within Group Variances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889" y="1690688"/>
            <a:ext cx="5438775" cy="511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90800" y="2557745"/>
            <a:ext cx="762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096000"/>
            <a:ext cx="5943600" cy="713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746236" y="3791591"/>
            <a:ext cx="22108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Salary in 1000s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3315" y="60960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60960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6515" y="61076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8115" y="61076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289434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99" y="-152400"/>
            <a:ext cx="7467600" cy="1143000"/>
          </a:xfrm>
        </p:spPr>
        <p:txBody>
          <a:bodyPr/>
          <a:lstStyle/>
          <a:p>
            <a:r>
              <a:rPr lang="en-US" dirty="0"/>
              <a:t>ANOVA Assumptions: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990600"/>
            <a:ext cx="7467600" cy="487375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charset="0"/>
                <a:ea typeface="Arial" charset="0"/>
                <a:cs typeface="Arial" charset="0"/>
              </a:rPr>
              <a:t>Normality</a:t>
            </a: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 values in each of the groups (as a population) follow the normal curve</a:t>
            </a:r>
          </a:p>
          <a:p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600" dirty="0">
                <a:latin typeface="Arial" charset="0"/>
                <a:ea typeface="Arial" charset="0"/>
                <a:cs typeface="Arial" charset="0"/>
              </a:rPr>
              <a:t>Independence</a:t>
            </a: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 values in each of the groups do not depend on one another</a:t>
            </a:r>
          </a:p>
          <a:p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600" dirty="0">
                <a:latin typeface="Arial" charset="0"/>
                <a:ea typeface="Arial" charset="0"/>
                <a:cs typeface="Arial" charset="0"/>
              </a:rPr>
              <a:t>Homogeneity</a:t>
            </a: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the values in each of the groups (as a population) have the same variance</a:t>
            </a:r>
          </a:p>
        </p:txBody>
      </p:sp>
    </p:spTree>
    <p:extLst>
      <p:ext uri="{BB962C8B-B14F-4D97-AF65-F5344CB8AC3E}">
        <p14:creationId xmlns:p14="http://schemas.microsoft.com/office/powerpoint/2010/main" val="404529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981200" y="2133600"/>
          <a:ext cx="7467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Example 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Example 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1.87E+10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2.49E+10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SSE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0.197E+10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5.93E+10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MST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6.25E+09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8.31E+09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MSE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0.06E+09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1.65E+09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F</a:t>
                      </a:r>
                      <a:r>
                        <a:rPr lang="en-US" sz="2800" baseline="0" dirty="0"/>
                        <a:t> Statistic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b="1" dirty="0">
                          <a:latin typeface="+mj-lt"/>
                        </a:rPr>
                        <a:t>114.4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b="1" dirty="0">
                          <a:latin typeface="+mj-lt"/>
                        </a:rPr>
                        <a:t>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5562601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You need to know how to interpret F statistic for ANOVA</a:t>
            </a:r>
            <a:r>
              <a:rPr lang="en-US" sz="3200" dirty="0">
                <a:solidFill>
                  <a:srgbClr val="C0504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87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Ic</a:t>
            </a:r>
            <a:r>
              <a:rPr lang="en-US" dirty="0"/>
              <a:t>: Smaller Between Group Variances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1" y="1595718"/>
            <a:ext cx="5591175" cy="5262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438400" y="2557745"/>
            <a:ext cx="762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096000"/>
            <a:ext cx="5943600" cy="64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593836" y="3791591"/>
            <a:ext cx="22108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Salary in 1000s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3315" y="60960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609600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6515" y="61076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8115" y="610766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27637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Table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722344" y="2122842"/>
          <a:ext cx="790507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Example 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Example 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Example 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SST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1.87E+10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7030A0"/>
                          </a:solidFill>
                          <a:latin typeface="+mj-lt"/>
                        </a:rPr>
                        <a:t>2.49E+10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0.2E+10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SSE</a:t>
                      </a:r>
                      <a:endParaRPr lang="en-US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0.2E+10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7030A0"/>
                          </a:solidFill>
                          <a:latin typeface="+mj-lt"/>
                        </a:rPr>
                        <a:t>5.93E+10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0.3E+10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MST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6.25E+09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7030A0"/>
                          </a:solidFill>
                          <a:latin typeface="+mj-lt"/>
                        </a:rPr>
                        <a:t>8.31E+09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0.7E+09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MSE</a:t>
                      </a:r>
                      <a:endParaRPr lang="en-US" sz="28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0.06E+09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7030A0"/>
                          </a:solidFill>
                          <a:latin typeface="+mj-lt"/>
                        </a:rPr>
                        <a:t>1.65E+09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0.09E+09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F</a:t>
                      </a:r>
                      <a:r>
                        <a:rPr lang="en-US" sz="2800" baseline="0" dirty="0"/>
                        <a:t> Statistic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b="1" dirty="0">
                          <a:latin typeface="+mj-lt"/>
                        </a:rPr>
                        <a:t>114.4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b="1" dirty="0">
                          <a:solidFill>
                            <a:srgbClr val="7030A0"/>
                          </a:solidFill>
                          <a:latin typeface="+mj-lt"/>
                        </a:rPr>
                        <a:t>5.04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600" b="1" dirty="0">
                          <a:latin typeface="+mj-lt"/>
                        </a:rPr>
                        <a:t>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2BECC3-37ED-D64F-B73E-09215113C19E}"/>
              </a:ext>
            </a:extLst>
          </p:cNvPr>
          <p:cNvSpPr txBox="1"/>
          <p:nvPr/>
        </p:nvSpPr>
        <p:spPr>
          <a:xfrm>
            <a:off x="7010400" y="5485417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happens to F?</a:t>
            </a:r>
          </a:p>
        </p:txBody>
      </p:sp>
    </p:spTree>
    <p:extLst>
      <p:ext uri="{BB962C8B-B14F-4D97-AF65-F5344CB8AC3E}">
        <p14:creationId xmlns:p14="http://schemas.microsoft.com/office/powerpoint/2010/main" val="145312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41FD-7DA2-49D9-96B2-6505D5D6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ways to use ANOVA.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5877E-333B-4932-AF9A-F90FB32D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consistency of an athlete  or a team</a:t>
            </a:r>
          </a:p>
          <a:p>
            <a:r>
              <a:rPr lang="en-US" dirty="0"/>
              <a:t>The variability of speeds on a highway</a:t>
            </a:r>
          </a:p>
          <a:p>
            <a:r>
              <a:rPr lang="en-US" dirty="0"/>
              <a:t>The variability of repair costs of certain automobiles;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9594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ANOVA One factor — e.g. new testing method</a:t>
            </a:r>
          </a:p>
          <a:p>
            <a:r>
              <a:rPr lang="en-US" dirty="0"/>
              <a:t>ANOVA Two factors — e.g. new testing method and gender</a:t>
            </a:r>
          </a:p>
          <a:p>
            <a:endParaRPr lang="en-US" dirty="0"/>
          </a:p>
          <a:p>
            <a:r>
              <a:rPr lang="en-US" dirty="0"/>
              <a:t>Sample sizes</a:t>
            </a:r>
          </a:p>
          <a:p>
            <a:r>
              <a:rPr lang="en-US" dirty="0"/>
              <a:t>Post-Hoc tests</a:t>
            </a:r>
          </a:p>
          <a:p>
            <a:pPr lvl="1"/>
            <a:r>
              <a:rPr lang="en-US" dirty="0"/>
              <a:t>Least Significant Difference (LSD)</a:t>
            </a:r>
          </a:p>
          <a:p>
            <a:pPr lvl="1"/>
            <a:r>
              <a:rPr lang="en-US" dirty="0"/>
              <a:t>Tukey HSD’s test</a:t>
            </a:r>
          </a:p>
          <a:p>
            <a:pPr lvl="1"/>
            <a:r>
              <a:rPr lang="en-US" dirty="0"/>
              <a:t>Tukey Kramer</a:t>
            </a:r>
          </a:p>
          <a:p>
            <a:pPr lvl="1"/>
            <a:r>
              <a:rPr lang="en-US" dirty="0"/>
              <a:t>Brown-Forsythe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67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CB0D-F27C-BA25-ABD2-95FE3AF0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5BE5-BF3F-112F-93A7-660124DF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work on the ANOVA applications from Week 6 Module</a:t>
            </a:r>
          </a:p>
        </p:txBody>
      </p:sp>
    </p:spTree>
    <p:extLst>
      <p:ext uri="{BB962C8B-B14F-4D97-AF65-F5344CB8AC3E}">
        <p14:creationId xmlns:p14="http://schemas.microsoft.com/office/powerpoint/2010/main" val="372301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14 and 15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Regressions</a:t>
            </a:r>
          </a:p>
        </p:txBody>
      </p:sp>
    </p:spTree>
    <p:extLst>
      <p:ext uri="{BB962C8B-B14F-4D97-AF65-F5344CB8AC3E}">
        <p14:creationId xmlns:p14="http://schemas.microsoft.com/office/powerpoint/2010/main" val="305315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 to Simple Linear Regressions</a:t>
            </a:r>
          </a:p>
          <a:p>
            <a:r>
              <a:rPr lang="en-US"/>
              <a:t>Ordinary Least Squares (OLS)</a:t>
            </a:r>
          </a:p>
          <a:p>
            <a:r>
              <a:rPr lang="en-US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45522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Calibri Light"/>
                <a:cs typeface="Arial"/>
              </a:rPr>
              <a:t>Linear regression</a:t>
            </a:r>
            <a:r>
              <a:rPr lang="en-US" dirty="0">
                <a:solidFill>
                  <a:srgbClr val="222222"/>
                </a:solidFill>
                <a:latin typeface="Calibri Light"/>
                <a:cs typeface="Arial"/>
              </a:rPr>
              <a:t> attempts to model the relationship between two variables by </a:t>
            </a:r>
            <a:r>
              <a:rPr lang="en-US" b="1" dirty="0">
                <a:solidFill>
                  <a:srgbClr val="222222"/>
                </a:solidFill>
                <a:latin typeface="Calibri Light"/>
                <a:cs typeface="Arial"/>
              </a:rPr>
              <a:t>fitting</a:t>
            </a:r>
            <a:r>
              <a:rPr lang="en-US" dirty="0">
                <a:solidFill>
                  <a:srgbClr val="222222"/>
                </a:solidFill>
                <a:latin typeface="Calibri Light"/>
                <a:cs typeface="Arial"/>
              </a:rPr>
              <a:t> a </a:t>
            </a:r>
            <a:r>
              <a:rPr lang="en-US" b="1" dirty="0">
                <a:solidFill>
                  <a:srgbClr val="222222"/>
                </a:solidFill>
                <a:latin typeface="Calibri Light"/>
                <a:cs typeface="Arial"/>
              </a:rPr>
              <a:t>linear</a:t>
            </a:r>
            <a:r>
              <a:rPr lang="en-US" dirty="0">
                <a:solidFill>
                  <a:srgbClr val="222222"/>
                </a:solidFill>
                <a:latin typeface="Calibri Light"/>
                <a:cs typeface="Arial"/>
              </a:rPr>
              <a:t> equation to observed data.</a:t>
            </a:r>
          </a:p>
          <a:p>
            <a:r>
              <a:rPr lang="en-US" dirty="0">
                <a:solidFill>
                  <a:srgbClr val="222222"/>
                </a:solidFill>
                <a:latin typeface="Calibri Light"/>
                <a:cs typeface="Arial"/>
              </a:rPr>
              <a:t>When we talk about how “good” a model fits we are talking about comparing it to another model.</a:t>
            </a:r>
          </a:p>
        </p:txBody>
      </p:sp>
    </p:spTree>
    <p:extLst>
      <p:ext uri="{BB962C8B-B14F-4D97-AF65-F5344CB8AC3E}">
        <p14:creationId xmlns:p14="http://schemas.microsoft.com/office/powerpoint/2010/main" val="313347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are a statistics student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n-US" dirty="0"/>
              <a:t> </a:t>
            </a:r>
          </a:p>
          <a:p>
            <a:r>
              <a:rPr lang="en-US" dirty="0"/>
              <a:t>You would like to develop a model that will allow you to make predictions about how many questions you will get correct on an exam.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3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3D4E-E63F-4610-89E5-01187C42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variance?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9164-5C1B-496B-A9A8-5C0A5AB5B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variances are often used in quality control studies to measure the variability of the weight, size, or volume of a product.</a:t>
            </a:r>
          </a:p>
          <a:p>
            <a:pPr lvl="1"/>
            <a:r>
              <a:rPr lang="en-US" dirty="0"/>
              <a:t>Example: a bottler who wishes its production line to fill a certain amount of beverage amount, but also to keep the variability amount filled below some tolerance limit. </a:t>
            </a:r>
          </a:p>
          <a:p>
            <a:pPr lvl="1"/>
            <a:r>
              <a:rPr lang="en-US" dirty="0"/>
              <a:t>Example: with variance used as a quantitative measure of risk, an investor may want to evaluate his/her risk in a particular investment. </a:t>
            </a:r>
          </a:p>
        </p:txBody>
      </p:sp>
    </p:spTree>
    <p:extLst>
      <p:ext uri="{BB962C8B-B14F-4D97-AF65-F5344CB8AC3E}">
        <p14:creationId xmlns:p14="http://schemas.microsoft.com/office/powerpoint/2010/main" val="22478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7" y="38100"/>
            <a:ext cx="10515600" cy="1325563"/>
          </a:xfrm>
        </p:spPr>
        <p:txBody>
          <a:bodyPr/>
          <a:lstStyle/>
          <a:p>
            <a:r>
              <a:rPr lang="en-US" dirty="0"/>
              <a:t>Our First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89" y="11306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You collect information from a random sample tests over the semester.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42670" y="2438633"/>
          <a:ext cx="2571756" cy="323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9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Correct Answers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43794" y="1720606"/>
            <a:ext cx="122568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Descriptor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7953" y="1701270"/>
            <a:ext cx="146239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Variable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856637" y="2089938"/>
            <a:ext cx="9728" cy="29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5469149" y="2089938"/>
            <a:ext cx="0" cy="3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8147" y="5924332"/>
            <a:ext cx="122243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 only one variable how can you predict how many questions you will get correct in Test # 7?</a:t>
            </a:r>
          </a:p>
        </p:txBody>
      </p:sp>
    </p:spTree>
    <p:extLst>
      <p:ext uri="{BB962C8B-B14F-4D97-AF65-F5344CB8AC3E}">
        <p14:creationId xmlns:p14="http://schemas.microsoft.com/office/powerpoint/2010/main" val="31881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Test # 7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599234" y="1630397"/>
          <a:ext cx="757946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5825" y="2121407"/>
          <a:ext cx="2571756" cy="3087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96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 Answers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027274" y="3210446"/>
                <a:ext cx="92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274" y="3210446"/>
                <a:ext cx="929229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4260714" y="3579778"/>
            <a:ext cx="6766560" cy="0"/>
          </a:xfrm>
          <a:prstGeom prst="line">
            <a:avLst/>
          </a:prstGeom>
          <a:ln w="25400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98541" y="3230332"/>
            <a:ext cx="186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”best-fit” 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1440" y="5967610"/>
            <a:ext cx="11769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only one variable, and not other information, the best prediction for the next measurement is the mean of the sample</a:t>
            </a:r>
          </a:p>
          <a:p>
            <a:r>
              <a:rPr lang="en-US" dirty="0"/>
              <a:t>Itself. The variability in the number of correct answer can only be explained by the tests themselves.</a:t>
            </a:r>
          </a:p>
        </p:txBody>
      </p:sp>
    </p:spTree>
    <p:extLst>
      <p:ext uri="{BB962C8B-B14F-4D97-AF65-F5344CB8AC3E}">
        <p14:creationId xmlns:p14="http://schemas.microsoft.com/office/powerpoint/2010/main" val="12218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2" y="326018"/>
            <a:ext cx="10515600" cy="1325563"/>
          </a:xfrm>
        </p:spPr>
        <p:txBody>
          <a:bodyPr/>
          <a:lstStyle/>
          <a:p>
            <a:r>
              <a:rPr lang="en-US"/>
              <a:t>Sum of Square Errors (SSE)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227039" y="1681421"/>
          <a:ext cx="757946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9002" y="1751596"/>
          <a:ext cx="3547872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Errors (Residual)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Errors</a:t>
                      </a:r>
                      <a:r>
                        <a:rPr lang="en-US" baseline="30000"/>
                        <a:t>2</a:t>
                      </a:r>
                    </a:p>
                    <a:p>
                      <a:pPr algn="ctr"/>
                      <a:r>
                        <a:rPr lang="en-US"/>
                        <a:t>(Residual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  <a:endParaRPr lang="en-US" baseline="30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4888520" y="3630803"/>
            <a:ext cx="6770451" cy="1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900845" y="3630803"/>
            <a:ext cx="0" cy="68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860965" y="2565624"/>
            <a:ext cx="0" cy="106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775365" y="3446137"/>
            <a:ext cx="1524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750725" y="3630803"/>
            <a:ext cx="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695605" y="3053304"/>
            <a:ext cx="0" cy="57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610005" y="3630803"/>
            <a:ext cx="0" cy="68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5585" y="3952464"/>
            <a:ext cx="502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72845" y="4493227"/>
            <a:ext cx="5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-5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5945" y="4039026"/>
            <a:ext cx="5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-2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71405" y="4318224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Errors (Residuals)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24305" y="228678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+12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24305" y="4970806"/>
            <a:ext cx="78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 -12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418" y="49010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Square Errors (SSE) = 120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939612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Square Total (SST) = 120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521592"/>
            <a:ext cx="476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only have the dependent variable to work with so it</a:t>
            </a:r>
            <a:r>
              <a:rPr lang="uk-UA" sz="1400" dirty="0"/>
              <a:t>’</a:t>
            </a:r>
            <a:r>
              <a:rPr lang="en-US" sz="1400" dirty="0"/>
              <a:t>s also: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113" y="6407594"/>
            <a:ext cx="374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SSE=SST</a:t>
            </a:r>
          </a:p>
        </p:txBody>
      </p:sp>
    </p:spTree>
    <p:extLst>
      <p:ext uri="{BB962C8B-B14F-4D97-AF65-F5344CB8AC3E}">
        <p14:creationId xmlns:p14="http://schemas.microsoft.com/office/powerpoint/2010/main" val="109420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244" y="133808"/>
            <a:ext cx="10515600" cy="1325563"/>
          </a:xfrm>
        </p:spPr>
        <p:txBody>
          <a:bodyPr/>
          <a:lstStyle/>
          <a:p>
            <a:r>
              <a:rPr lang="en-US"/>
              <a:t>Sum of Squares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7357" y="1565329"/>
            <a:ext cx="976394" cy="100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49</a:t>
            </a:r>
          </a:p>
        </p:txBody>
      </p:sp>
      <p:sp>
        <p:nvSpPr>
          <p:cNvPr id="5" name="Rectangle 4"/>
          <p:cNvSpPr/>
          <p:nvPr/>
        </p:nvSpPr>
        <p:spPr>
          <a:xfrm>
            <a:off x="2760316" y="1732964"/>
            <a:ext cx="683214" cy="73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0096" y="2045775"/>
            <a:ext cx="212454" cy="242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589116" y="1921791"/>
            <a:ext cx="370342" cy="366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32896" y="1875295"/>
            <a:ext cx="572148" cy="51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8482" y="1677347"/>
            <a:ext cx="683214" cy="73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09111" y="188991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111" y="1889918"/>
                <a:ext cx="226023" cy="276999"/>
              </a:xfrm>
              <a:prstGeom prst="rect">
                <a:avLst/>
              </a:prstGeom>
              <a:blipFill>
                <a:blip r:embed="rId2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67458" y="203586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458" y="2035868"/>
                <a:ext cx="226023" cy="276999"/>
              </a:xfrm>
              <a:prstGeom prst="rect">
                <a:avLst/>
              </a:prstGeom>
              <a:blipFill>
                <a:blip r:embed="rId3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2192" y="201106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192" y="2011060"/>
                <a:ext cx="226023" cy="276999"/>
              </a:xfrm>
              <a:prstGeom prst="rect">
                <a:avLst/>
              </a:prstGeom>
              <a:blipFill>
                <a:blip r:embed="rId3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09814" y="199388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14" y="1993888"/>
                <a:ext cx="226023" cy="276999"/>
              </a:xfrm>
              <a:prstGeom prst="rect">
                <a:avLst/>
              </a:prstGeom>
              <a:blipFill>
                <a:blip r:embed="rId4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8984" y="199388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84" y="1993889"/>
                <a:ext cx="226023" cy="276999"/>
              </a:xfrm>
              <a:prstGeom prst="rect">
                <a:avLst/>
              </a:prstGeom>
              <a:blipFill>
                <a:blip r:embed="rId4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292308" y="1993888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08" y="1993888"/>
                <a:ext cx="226023" cy="276999"/>
              </a:xfrm>
              <a:prstGeom prst="rect">
                <a:avLst/>
              </a:prstGeom>
              <a:blipFill>
                <a:blip r:embed="rId5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8074235" y="18611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630" y="3357093"/>
            <a:ext cx="1056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goal of simple linear regression is to create a linear model that minimizes the sum of squares of errors (SSE)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630" y="3930580"/>
            <a:ext cx="1073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our regression model is significant, it will shrink the squares that were created without an independent variable.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630" y="5425088"/>
            <a:ext cx="973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regression line will “fit” the data better and will minimize these squares. BUT it also comes with it’s own set of errors (residuals</a:t>
            </a:r>
            <a:r>
              <a:rPr lang="en-US" baseline="30000"/>
              <a:t>2</a:t>
            </a:r>
            <a:r>
              <a:rPr lang="en-US"/>
              <a:t>) which we refer to as sum of squares regression.</a:t>
            </a:r>
            <a:endParaRPr lang="en-US" baseline="30000"/>
          </a:p>
        </p:txBody>
      </p:sp>
      <p:sp>
        <p:nvSpPr>
          <p:cNvPr id="20" name="TextBox 19"/>
          <p:cNvSpPr txBox="1"/>
          <p:nvPr/>
        </p:nvSpPr>
        <p:spPr>
          <a:xfrm>
            <a:off x="596240" y="4759268"/>
            <a:ext cx="1108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we introduce the independent variables we’ll have a new set of squares that should be smaller (reduce SSE).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8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12" y="90789"/>
            <a:ext cx="10515600" cy="1325563"/>
          </a:xfrm>
        </p:spPr>
        <p:txBody>
          <a:bodyPr/>
          <a:lstStyle/>
          <a:p>
            <a:r>
              <a:rPr lang="en-US"/>
              <a:t>Comparing the ”Fit” of the Model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541946" y="1583903"/>
          <a:ext cx="757946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1203427" y="3533285"/>
            <a:ext cx="6770451" cy="1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2215752" y="3533285"/>
            <a:ext cx="0" cy="68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75872" y="2477631"/>
            <a:ext cx="0" cy="106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97893" y="3398630"/>
            <a:ext cx="7619" cy="13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59237" y="3533285"/>
            <a:ext cx="6395" cy="32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010512" y="2955786"/>
            <a:ext cx="0" cy="57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24912" y="3533285"/>
            <a:ext cx="0" cy="68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80492" y="3854946"/>
            <a:ext cx="502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639" y="6021344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Sum of Square Errors (SST) = 120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65270" y="2517765"/>
            <a:ext cx="976394" cy="100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00198" y="3519772"/>
            <a:ext cx="683214" cy="73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28741" y="3277488"/>
            <a:ext cx="212454" cy="242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47281" y="3573709"/>
            <a:ext cx="370342" cy="366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61687" y="3005662"/>
            <a:ext cx="572148" cy="51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55391" y="3526528"/>
            <a:ext cx="683214" cy="73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88512" y="2745164"/>
            <a:ext cx="2217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we conduct a simple linear regression with a dependent and independent variable. We will see good that data ”fits” when compared to this ”fit”.</a:t>
            </a:r>
          </a:p>
        </p:txBody>
      </p:sp>
    </p:spTree>
    <p:extLst>
      <p:ext uri="{BB962C8B-B14F-4D97-AF65-F5344CB8AC3E}">
        <p14:creationId xmlns:p14="http://schemas.microsoft.com/office/powerpoint/2010/main" val="129743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6DAF-1CA3-8D43-8B1F-15C253EB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684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Bivariate Relationships: Correlation vs.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E552-2F59-6647-BCE9-C75A7552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Covariance: is a measure of how much two random variables vary together. </a:t>
            </a:r>
          </a:p>
          <a:p>
            <a:pPr lvl="1"/>
            <a:r>
              <a:rPr lang="en-US" dirty="0"/>
              <a:t>Similar to variance, but where variance tells you how a single variable varies, co variance tells you how two variables vary together.</a:t>
            </a:r>
          </a:p>
          <a:p>
            <a:pPr lvl="1"/>
            <a:r>
              <a:rPr lang="en-US" dirty="0"/>
              <a:t>Provides the direction of the linear relationship between two variables.</a:t>
            </a:r>
          </a:p>
          <a:p>
            <a:r>
              <a:rPr lang="en-US" dirty="0"/>
              <a:t>Correlation: a quantity measuring the extent of interdependence of variables. </a:t>
            </a:r>
          </a:p>
          <a:p>
            <a:pPr lvl="1"/>
            <a:r>
              <a:rPr lang="en-US" dirty="0"/>
              <a:t>Provides the direction and strength of the linear relationship between two variables.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95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ready for Least Square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2" y="159397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Calibri"/>
              </a:rPr>
              <a:t>Before attempting to fit a linear model to observed data, first determine whether or not there is a relationship between the variables of interest</a:t>
            </a:r>
          </a:p>
          <a:p>
            <a:pPr lvl="1"/>
            <a:r>
              <a:rPr lang="en-US" sz="2800" dirty="0">
                <a:latin typeface="-webkit-standard"/>
              </a:rPr>
              <a:t>Check the relationship visually.</a:t>
            </a:r>
          </a:p>
          <a:p>
            <a:pPr lvl="1"/>
            <a:r>
              <a:rPr lang="en-US" sz="2800" dirty="0">
                <a:latin typeface="-webkit-standard"/>
              </a:rPr>
              <a:t>Calculate the Correlation Coefficient</a:t>
            </a:r>
            <a:endParaRPr lang="en-US" sz="2800" dirty="0"/>
          </a:p>
          <a:p>
            <a:pPr lvl="2"/>
            <a:r>
              <a:rPr lang="en-US" sz="2400" dirty="0">
                <a:latin typeface="Calibri"/>
              </a:rPr>
              <a:t>A valuable numerical measure of association between two variables is the </a:t>
            </a:r>
            <a:r>
              <a:rPr lang="en-US" sz="2400" b="1" i="1" dirty="0">
                <a:latin typeface="Calibri"/>
              </a:rPr>
              <a:t>correlation coefficient</a:t>
            </a:r>
            <a:r>
              <a:rPr lang="en-US" sz="2400" dirty="0">
                <a:latin typeface="Calibri"/>
              </a:rPr>
              <a:t>, which is a value between -1 and 1 indicating the strength of the association of the observed data for the two variables</a:t>
            </a:r>
            <a:r>
              <a:rPr lang="en-US" sz="2400" dirty="0">
                <a:latin typeface="-webkit-standar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870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9425-4524-104A-9273-9CE4E99C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2" y="239347"/>
            <a:ext cx="10515600" cy="1325563"/>
          </a:xfrm>
        </p:spPr>
        <p:txBody>
          <a:bodyPr/>
          <a:lstStyle/>
          <a:p>
            <a:r>
              <a:rPr lang="en-US" dirty="0"/>
              <a:t>Correlation Coefficient: 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C63CA1-DC5B-334C-A00A-AD2DDC34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244" y="1690688"/>
            <a:ext cx="906751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1581A-BEAE-E74B-B1D3-6FC721FCBDD5}"/>
              </a:ext>
            </a:extLst>
          </p:cNvPr>
          <p:cNvSpPr/>
          <p:nvPr/>
        </p:nvSpPr>
        <p:spPr>
          <a:xfrm>
            <a:off x="1975104" y="3596640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81DB4-C5F0-FF41-A7C0-58BD48F2F1B2}"/>
              </a:ext>
            </a:extLst>
          </p:cNvPr>
          <p:cNvSpPr/>
          <p:nvPr/>
        </p:nvSpPr>
        <p:spPr>
          <a:xfrm>
            <a:off x="3688080" y="3596640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682EF-0496-1E40-9329-568B8E5E579C}"/>
              </a:ext>
            </a:extLst>
          </p:cNvPr>
          <p:cNvSpPr/>
          <p:nvPr/>
        </p:nvSpPr>
        <p:spPr>
          <a:xfrm>
            <a:off x="5541264" y="3584448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416C8-C174-D544-B058-EA4A4217F9FC}"/>
              </a:ext>
            </a:extLst>
          </p:cNvPr>
          <p:cNvSpPr/>
          <p:nvPr/>
        </p:nvSpPr>
        <p:spPr>
          <a:xfrm>
            <a:off x="7431024" y="3631787"/>
            <a:ext cx="231648" cy="19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737D4-BBA9-B24C-9CA7-18E10D452ED9}"/>
              </a:ext>
            </a:extLst>
          </p:cNvPr>
          <p:cNvSpPr/>
          <p:nvPr/>
        </p:nvSpPr>
        <p:spPr>
          <a:xfrm>
            <a:off x="9003792" y="3575114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FA5F4-73FB-0C48-AB3F-A473E2669B4D}"/>
              </a:ext>
            </a:extLst>
          </p:cNvPr>
          <p:cNvSpPr/>
          <p:nvPr/>
        </p:nvSpPr>
        <p:spPr>
          <a:xfrm>
            <a:off x="1938528" y="5770816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73E97-538E-A240-8E4E-6A2DB95EB2F7}"/>
              </a:ext>
            </a:extLst>
          </p:cNvPr>
          <p:cNvSpPr/>
          <p:nvPr/>
        </p:nvSpPr>
        <p:spPr>
          <a:xfrm>
            <a:off x="3810000" y="5754147"/>
            <a:ext cx="213360" cy="30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24AD-D3EC-9C45-8A64-87328D6A0E16}"/>
              </a:ext>
            </a:extLst>
          </p:cNvPr>
          <p:cNvSpPr/>
          <p:nvPr/>
        </p:nvSpPr>
        <p:spPr>
          <a:xfrm>
            <a:off x="5424606" y="5754147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B25CFE-EA83-0B4F-87DA-1BABA8D158AE}"/>
              </a:ext>
            </a:extLst>
          </p:cNvPr>
          <p:cNvSpPr/>
          <p:nvPr/>
        </p:nvSpPr>
        <p:spPr>
          <a:xfrm>
            <a:off x="7155870" y="5754147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18B04-F393-AD4D-B4CF-2E16DAA0B54B}"/>
              </a:ext>
            </a:extLst>
          </p:cNvPr>
          <p:cNvSpPr/>
          <p:nvPr/>
        </p:nvSpPr>
        <p:spPr>
          <a:xfrm>
            <a:off x="8874942" y="5770816"/>
            <a:ext cx="365760" cy="2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7D8C-7408-EE42-9089-77EB094F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Caveats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586A-CEB4-6A4F-A6B3-B15522B6C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Correlation is only applicable to linear relationships.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09454-6207-7E44-A4A1-80713469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585753"/>
            <a:ext cx="8505825" cy="35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37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28" y="0"/>
            <a:ext cx="10515600" cy="1325563"/>
          </a:xfrm>
        </p:spPr>
        <p:txBody>
          <a:bodyPr/>
          <a:lstStyle/>
          <a:p>
            <a:r>
              <a:rPr lang="en-US" dirty="0"/>
              <a:t>Correlation Caveats,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28" y="127079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Correlation does not imply causation.</a:t>
            </a:r>
          </a:p>
          <a:p>
            <a:endParaRPr lang="en-US" dirty="0"/>
          </a:p>
        </p:txBody>
      </p:sp>
      <p:pic>
        <p:nvPicPr>
          <p:cNvPr id="4" name="Picture 4" descr="correl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62" y="2396332"/>
            <a:ext cx="6625100" cy="26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8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09800" y="30059"/>
            <a:ext cx="7772400" cy="814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Variance: A Conceptual Overview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0" y="1181100"/>
            <a:ext cx="748665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Variance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(ANOVA) can be used to test</a:t>
            </a:r>
          </a:p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equality of 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or more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means.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86000" y="2286000"/>
            <a:ext cx="748665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obtained from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observational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experimental</a:t>
            </a:r>
          </a:p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studies can be used for the analysis.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05050" y="3390900"/>
            <a:ext cx="748665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l">
              <a:defRPr/>
            </a:pP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want to use the sample results to test the</a:t>
            </a:r>
          </a:p>
          <a:p>
            <a:pPr algn="l">
              <a:defRPr/>
            </a:pP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following hypotheses:</a:t>
            </a:r>
          </a:p>
          <a:p>
            <a:pPr algn="l">
              <a:defRPr/>
            </a:pPr>
            <a:endParaRPr lang="en-US" sz="3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295651" y="4343400"/>
            <a:ext cx="5603875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343276" y="4392614"/>
            <a:ext cx="384913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3200" baseline="2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.  .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295650" y="5067300"/>
            <a:ext cx="56007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295650" y="5141267"/>
            <a:ext cx="518288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At least two of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…..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 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</a:t>
            </a:r>
          </a:p>
        </p:txBody>
      </p:sp>
    </p:spTree>
    <p:extLst>
      <p:ext uri="{BB962C8B-B14F-4D97-AF65-F5344CB8AC3E}">
        <p14:creationId xmlns:p14="http://schemas.microsoft.com/office/powerpoint/2010/main" val="3975550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3BE4-E33F-0F44-BAB1-F980A554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06E19-1A31-A94A-9061-AFCFF3195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dirty="0"/>
              <a:t>Study Hours </a:t>
            </a:r>
            <a:r>
              <a:rPr lang="en-US" dirty="0"/>
              <a:t>excel file in data folder</a:t>
            </a:r>
          </a:p>
          <a:p>
            <a:r>
              <a:rPr lang="en-US" dirty="0"/>
              <a:t>Check our relationship visually – scatter plot</a:t>
            </a:r>
          </a:p>
          <a:p>
            <a:r>
              <a:rPr lang="en-US" dirty="0"/>
              <a:t>Check our correlation (R) -  </a:t>
            </a:r>
            <a:r>
              <a:rPr lang="en-US" b="1" dirty="0"/>
              <a:t>Formula: CORREL</a:t>
            </a:r>
          </a:p>
        </p:txBody>
      </p:sp>
    </p:spTree>
    <p:extLst>
      <p:ext uri="{BB962C8B-B14F-4D97-AF65-F5344CB8AC3E}">
        <p14:creationId xmlns:p14="http://schemas.microsoft.com/office/powerpoint/2010/main" val="566309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16" y="-15062"/>
            <a:ext cx="10515600" cy="1325563"/>
          </a:xfrm>
        </p:spPr>
        <p:txBody>
          <a:bodyPr/>
          <a:lstStyle/>
          <a:p>
            <a:r>
              <a:rPr lang="is-IS" dirty="0"/>
              <a:t>We‘re ready to get started with our model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599232" y="1709979"/>
          <a:ext cx="757946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8316" y="2343360"/>
          <a:ext cx="284926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 Answers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59073" y="1021358"/>
            <a:ext cx="631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Bring in the Independent Variable – Study Hours</a:t>
            </a:r>
          </a:p>
          <a:p>
            <a:r>
              <a:rPr lang="en-US" sz="2000" dirty="0"/>
              <a:t>Lets look at the relationship visually: scatter 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3586" y="6276129"/>
            <a:ext cx="700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Expect A Higher Number of Correct Answers With Higher Study Hours”</a:t>
            </a:r>
          </a:p>
        </p:txBody>
      </p:sp>
    </p:spTree>
    <p:extLst>
      <p:ext uri="{BB962C8B-B14F-4D97-AF65-F5344CB8AC3E}">
        <p14:creationId xmlns:p14="http://schemas.microsoft.com/office/powerpoint/2010/main" val="656092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9B0E1-73E5-A841-8C84-17B35800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least squares</a:t>
            </a:r>
            <a:r>
              <a:rPr lang="en-US" dirty="0"/>
              <a:t> is a form of mathematical regression analysis that finds the line of best fit for a dataset, providing a visual demonstration of the relationship between the data points.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D165F9-80B6-5441-8D49-60F3A44E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Criterion</a:t>
            </a:r>
          </a:p>
        </p:txBody>
      </p:sp>
    </p:spTree>
    <p:extLst>
      <p:ext uri="{BB962C8B-B14F-4D97-AF65-F5344CB8AC3E}">
        <p14:creationId xmlns:p14="http://schemas.microsoft.com/office/powerpoint/2010/main" val="3152218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2525" y="169068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nary>
                      </m:e>
                    </m:func>
                    <m:r>
                      <a:rPr lang="en-US" b="0" i="1" baseline="-2500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2525" y="1690688"/>
                <a:ext cx="10515600" cy="4351338"/>
              </a:xfrm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42988" y="2647931"/>
                <a:ext cx="76255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baseline="-2500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/>
                  <a:t>= observed value of dependent variable (correct answers)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2647931"/>
                <a:ext cx="7625524" cy="461665"/>
              </a:xfrm>
              <a:prstGeom prst="rect">
                <a:avLst/>
              </a:prstGeom>
              <a:blipFill>
                <a:blip r:embed="rId4"/>
                <a:stretch>
                  <a:fillRect l="-240" t="-10526" r="-1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42987" y="3235842"/>
                <a:ext cx="6543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baseline="-2500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/>
                  <a:t> = estimated (predicted) value of the dependent variable (predicted correct answers)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" y="3235842"/>
                <a:ext cx="6543675" cy="830997"/>
              </a:xfrm>
              <a:prstGeom prst="rect">
                <a:avLst/>
              </a:prstGeom>
              <a:blipFill>
                <a:blip r:embed="rId5"/>
                <a:stretch>
                  <a:fillRect l="-139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42987" y="2317150"/>
            <a:ext cx="95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7507" y="4499850"/>
                <a:ext cx="10996985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Goal is to minimize the sum of squared differences between the observed values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of the dependent variable </a:t>
                </a:r>
                <a:r>
                  <a:rPr lang="en-US" sz="28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800" b="0" i="1" baseline="-25000" smtClean="0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) </a:t>
                </a:r>
                <a:r>
                  <a:rPr lang="en-US" sz="2400" dirty="0">
                    <a:solidFill>
                      <a:srgbClr val="7030A0"/>
                    </a:solidFill>
                  </a:rPr>
                  <a:t>and the estimated value of the dependent variable </a:t>
                </a:r>
                <a:r>
                  <a:rPr lang="en-US" sz="28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800" b="0" i="1" baseline="-25000" smtClean="0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)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7" y="4499850"/>
                <a:ext cx="10996985" cy="892552"/>
              </a:xfrm>
              <a:prstGeom prst="rect">
                <a:avLst/>
              </a:prstGeom>
              <a:blipFill>
                <a:blip r:embed="rId6"/>
                <a:stretch>
                  <a:fillRect l="-831" t="-5442" r="-277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9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16" y="-15062"/>
            <a:ext cx="10515600" cy="1325563"/>
          </a:xfrm>
        </p:spPr>
        <p:txBody>
          <a:bodyPr/>
          <a:lstStyle/>
          <a:p>
            <a:r>
              <a:rPr lang="en-US"/>
              <a:t>Scatter Plot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599232" y="1709979"/>
          <a:ext cx="757946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85117" y="1709979"/>
              <a:ext cx="2849265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38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Study 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Correct Answers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en-US" sz="1800">
                            <a:latin typeface="+mn-lt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= 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934706"/>
                  </p:ext>
                </p:extLst>
              </p:nvPr>
            </p:nvGraphicFramePr>
            <p:xfrm>
              <a:off x="385117" y="1709979"/>
              <a:ext cx="2849265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84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Study Hours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Correct Answers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5" t="-780328" r="-1145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113" t="-780328" r="-161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4883997" y="6175468"/>
            <a:ext cx="612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“Higher study hours will result in higher correct answers”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7740503" y="3944680"/>
            <a:ext cx="191386" cy="1807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5380" y="5383144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Centroid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906551" y="5059736"/>
            <a:ext cx="209550" cy="339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321522" y="5035342"/>
            <a:ext cx="214842" cy="388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0276" y="5676295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(74,10)</a:t>
            </a:r>
          </a:p>
        </p:txBody>
      </p:sp>
    </p:spTree>
    <p:extLst>
      <p:ext uri="{BB962C8B-B14F-4D97-AF65-F5344CB8AC3E}">
        <p14:creationId xmlns:p14="http://schemas.microsoft.com/office/powerpoint/2010/main" val="1826034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147" y="-21429"/>
            <a:ext cx="10515600" cy="1325563"/>
          </a:xfrm>
        </p:spPr>
        <p:txBody>
          <a:bodyPr/>
          <a:lstStyle/>
          <a:p>
            <a:pPr algn="ctr"/>
            <a:r>
              <a:rPr lang="en-US"/>
              <a:t>Simple Linear Regression (OLS)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029" y="1502569"/>
            <a:ext cx="684023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697" y="1375914"/>
            <a:ext cx="7639050" cy="4953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6299" y="5097941"/>
            <a:ext cx="231814" cy="177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2278" y="4753104"/>
            <a:ext cx="303027" cy="2782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36724" y="3871488"/>
            <a:ext cx="510362" cy="5276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44629" y="3649088"/>
            <a:ext cx="739850" cy="7868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39930" y="3249711"/>
            <a:ext cx="79744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44607" y="2652162"/>
            <a:ext cx="435047" cy="3916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17327" y="4836331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.7217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4206" y="5024302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2.6762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9861" y="3573556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6.0688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80391" y="4503883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16.3645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7886" y="3010960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.1201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70606" y="2344883"/>
            <a:ext cx="704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4.1237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793" y="1481970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Sum of Square Total (SST) = 120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9340" y="1129012"/>
            <a:ext cx="79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Recall: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939" y="2388700"/>
            <a:ext cx="368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Sum of Square Errors (SSE) = 30.075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4586" y="2844876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SST – SSE = SSR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44586" y="3295430"/>
            <a:ext cx="210561" cy="53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120158" y="3284301"/>
            <a:ext cx="182176" cy="56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7744" y="3968496"/>
            <a:ext cx="103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One variable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287" y="3968496"/>
            <a:ext cx="131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Sum of Square due to </a:t>
            </a:r>
            <a:r>
              <a:rPr lang="en-US" sz="1200" b="1"/>
              <a:t>Regression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1745" y="2043780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Now: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62130" y="1701683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SSE=30.075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54" y="2500671"/>
            <a:ext cx="1895475" cy="895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50129" y="1517702"/>
            <a:ext cx="349633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 and Correct Answers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053785" y="3548014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 Answers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90188" y="5619329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</a:t>
            </a:r>
          </a:p>
        </p:txBody>
      </p:sp>
    </p:spTree>
    <p:extLst>
      <p:ext uri="{BB962C8B-B14F-4D97-AF65-F5344CB8AC3E}">
        <p14:creationId xmlns:p14="http://schemas.microsoft.com/office/powerpoint/2010/main" val="1285509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08" y="337693"/>
            <a:ext cx="10515600" cy="1325563"/>
          </a:xfrm>
        </p:spPr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904" y="1542161"/>
            <a:ext cx="10515600" cy="4351338"/>
          </a:xfrm>
        </p:spPr>
        <p:txBody>
          <a:bodyPr/>
          <a:lstStyle/>
          <a:p>
            <a:r>
              <a:rPr lang="en-US"/>
              <a:t>When we conducted the regression, the SSE decreased from 120 to 30.075. That is, 30.075 of the sum of squares was explained or allocated to ERROR.</a:t>
            </a:r>
          </a:p>
          <a:p>
            <a:r>
              <a:rPr lang="en-US"/>
              <a:t>Where did the other 89.925 go?</a:t>
            </a:r>
          </a:p>
          <a:p>
            <a:r>
              <a:rPr lang="en-US"/>
              <a:t>The leftover is the sum of squares due to REGRESSION.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813047" y="4187952"/>
            <a:ext cx="425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SST = SSR + SSE</a:t>
            </a:r>
          </a:p>
          <a:p>
            <a:endParaRPr lang="en-US"/>
          </a:p>
          <a:p>
            <a:r>
              <a:rPr lang="en-US"/>
              <a:t>120 = 89.25 + 30.075 </a:t>
            </a:r>
          </a:p>
        </p:txBody>
      </p:sp>
    </p:spTree>
    <p:extLst>
      <p:ext uri="{BB962C8B-B14F-4D97-AF65-F5344CB8AC3E}">
        <p14:creationId xmlns:p14="http://schemas.microsoft.com/office/powerpoint/2010/main" val="1012714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147" y="-21429"/>
            <a:ext cx="10515600" cy="1325563"/>
          </a:xfrm>
        </p:spPr>
        <p:txBody>
          <a:bodyPr/>
          <a:lstStyle/>
          <a:p>
            <a:pPr algn="ctr"/>
            <a:r>
              <a:rPr lang="en-US"/>
              <a:t>3 Squared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03" y="1117600"/>
            <a:ext cx="8901926" cy="574040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2582333" y="4241800"/>
            <a:ext cx="7018867" cy="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mond 33"/>
          <p:cNvSpPr/>
          <p:nvPr/>
        </p:nvSpPr>
        <p:spPr>
          <a:xfrm>
            <a:off x="3583172" y="5558170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iamond 35"/>
          <p:cNvSpPr/>
          <p:nvPr/>
        </p:nvSpPr>
        <p:spPr>
          <a:xfrm>
            <a:off x="4790607" y="4988147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5738345" y="4536778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502156" y="3663214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/>
          <p:cNvSpPr/>
          <p:nvPr/>
        </p:nvSpPr>
        <p:spPr>
          <a:xfrm>
            <a:off x="8280990" y="3286347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8936342" y="2979149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92795" y="419631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66931" y="419631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1636" y="4184280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515447" y="419373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294281" y="4184353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936342" y="4184279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51629" y="2147945"/>
                <a:ext cx="142649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</a:rPr>
                  <a:t>observed value </a:t>
                </a:r>
                <a:r>
                  <a:rPr lang="en-US" sz="1400" dirty="0"/>
                  <a:t>(correct answer)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aseline="-25000" dirty="0" err="1">
                    <a:solidFill>
                      <a:schemeClr val="accent5"/>
                    </a:solidFill>
                  </a:rPr>
                  <a:t>i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629" y="2147945"/>
                <a:ext cx="1426496" cy="800219"/>
              </a:xfrm>
              <a:prstGeom prst="rect">
                <a:avLst/>
              </a:prstGeom>
              <a:blipFill>
                <a:blip r:embed="rId3"/>
                <a:stretch>
                  <a:fillRect l="-1282" t="-75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86847" y="3019409"/>
                <a:ext cx="2949778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50" b="1" dirty="0">
                    <a:solidFill>
                      <a:srgbClr val="FF0000"/>
                    </a:solidFill>
                  </a:rPr>
                  <a:t>predicted</a:t>
                </a:r>
                <a:r>
                  <a:rPr lang="en-US" sz="1250" dirty="0"/>
                  <a:t> correct answer based on regression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ŷ</m:t>
                    </m:r>
                    <m:r>
                      <a:rPr lang="en-US" sz="2000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47" y="3019409"/>
                <a:ext cx="2949778" cy="592470"/>
              </a:xfrm>
              <a:prstGeom prst="rect">
                <a:avLst/>
              </a:prstGeom>
              <a:blipFill>
                <a:blip r:embed="rId4"/>
                <a:stretch>
                  <a:fillRect l="-207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9610781" y="3825421"/>
            <a:ext cx="221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mean of dependent variable (correct answer only)</a:t>
            </a:r>
          </a:p>
          <a:p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4241800" y="1296307"/>
            <a:ext cx="370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Bill Amount vs. Tip Amount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D1F7D2-A6B8-B948-A4B1-1291FCF117E8}"/>
                  </a:ext>
                </a:extLst>
              </p:cNvPr>
              <p:cNvSpPr txBox="1"/>
              <p:nvPr/>
            </p:nvSpPr>
            <p:spPr>
              <a:xfrm>
                <a:off x="9791887" y="41947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D1F7D2-A6B8-B948-A4B1-1291FCF1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887" y="4194753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523500" y="1273565"/>
            <a:ext cx="349633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 and Correct Answers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2332" y="3584355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 Answers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46167" y="6171591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</a:t>
            </a:r>
          </a:p>
        </p:txBody>
      </p:sp>
    </p:spTree>
    <p:extLst>
      <p:ext uri="{BB962C8B-B14F-4D97-AF65-F5344CB8AC3E}">
        <p14:creationId xmlns:p14="http://schemas.microsoft.com/office/powerpoint/2010/main" val="115697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147" y="-21429"/>
            <a:ext cx="10515600" cy="1325563"/>
          </a:xfrm>
        </p:spPr>
        <p:txBody>
          <a:bodyPr/>
          <a:lstStyle/>
          <a:p>
            <a:pPr algn="ctr"/>
            <a:r>
              <a:rPr lang="en-US"/>
              <a:t>3 Squared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84" y="1179147"/>
            <a:ext cx="8901926" cy="574040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2582333" y="4241800"/>
            <a:ext cx="7018867" cy="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mond 33"/>
          <p:cNvSpPr/>
          <p:nvPr/>
        </p:nvSpPr>
        <p:spPr>
          <a:xfrm>
            <a:off x="3583172" y="5558170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iamond 35"/>
          <p:cNvSpPr/>
          <p:nvPr/>
        </p:nvSpPr>
        <p:spPr>
          <a:xfrm>
            <a:off x="4790607" y="4988147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5738345" y="4536778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502156" y="3663214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/>
          <p:cNvSpPr/>
          <p:nvPr/>
        </p:nvSpPr>
        <p:spPr>
          <a:xfrm>
            <a:off x="8280990" y="3286347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8936342" y="2979149"/>
            <a:ext cx="101010" cy="1116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92795" y="419631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66931" y="419631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51636" y="4184280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515447" y="4193737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294281" y="4184353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936342" y="4184279"/>
            <a:ext cx="74428" cy="9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56257" y="2460392"/>
                <a:ext cx="2070310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accent5"/>
                              </a:solidFill>
                            </a:rPr>
                            <m:t>i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  <m:r>
                            <a:rPr lang="en-US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257" y="2460392"/>
                <a:ext cx="2070310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/>
          <p:cNvSpPr/>
          <p:nvPr/>
        </p:nvSpPr>
        <p:spPr>
          <a:xfrm>
            <a:off x="8577072" y="2532490"/>
            <a:ext cx="359270" cy="5397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82457" y="3160073"/>
                <a:ext cx="1902807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ŷ</m:t>
                          </m:r>
                          <m:r>
                            <a:rPr lang="en-US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Ȳ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baseline="300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57" y="3160073"/>
                <a:ext cx="1902807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Brace 54"/>
          <p:cNvSpPr/>
          <p:nvPr/>
        </p:nvSpPr>
        <p:spPr>
          <a:xfrm rot="10800000">
            <a:off x="8492334" y="3129783"/>
            <a:ext cx="377006" cy="1093488"/>
          </a:xfrm>
          <a:prstGeom prst="rightBrace">
            <a:avLst>
              <a:gd name="adj1" fmla="val 8333"/>
              <a:gd name="adj2" fmla="val 51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722112" y="3104095"/>
                <a:ext cx="1910844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accent5"/>
                              </a:solidFill>
                            </a:rPr>
                            <m:t>i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m:t>Ȳ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baseline="30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112" y="3104095"/>
                <a:ext cx="1910844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Brace 56"/>
          <p:cNvSpPr/>
          <p:nvPr/>
        </p:nvSpPr>
        <p:spPr>
          <a:xfrm>
            <a:off x="9115375" y="2525532"/>
            <a:ext cx="502132" cy="17162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321245" y="6171012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31596" y="3584356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 Answers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8116" y="1355452"/>
            <a:ext cx="40528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Study Hours and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694796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well does our estimated regression “fit” our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Coefficient of Determination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72768" y="2807208"/>
            <a:ext cx="1828800" cy="7132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4197096"/>
            <a:ext cx="1271016" cy="768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08376" y="4197096"/>
            <a:ext cx="1280160" cy="7680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SSE</a:t>
            </a:r>
          </a:p>
        </p:txBody>
      </p:sp>
      <p:cxnSp>
        <p:nvCxnSpPr>
          <p:cNvPr id="17" name="Straight Connector 16"/>
          <p:cNvCxnSpPr>
            <a:stCxn id="8" idx="2"/>
            <a:endCxn id="9" idx="0"/>
          </p:cNvCxnSpPr>
          <p:nvPr/>
        </p:nvCxnSpPr>
        <p:spPr>
          <a:xfrm flipH="1">
            <a:off x="1339596" y="3520440"/>
            <a:ext cx="1147572" cy="67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10" idx="0"/>
          </p:cNvCxnSpPr>
          <p:nvPr/>
        </p:nvCxnSpPr>
        <p:spPr>
          <a:xfrm>
            <a:off x="2487168" y="3520440"/>
            <a:ext cx="1161288" cy="67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8504" y="2651760"/>
            <a:ext cx="4425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SSR is large, it is a greater component of SST (SSE is smaller).  The coefficient of determination quantifies this ratio a percentage: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66454" y="4197096"/>
                <a:ext cx="5133778" cy="619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Coefficient of Determination = r</a:t>
                </a:r>
                <a:r>
                  <a:rPr lang="en-US" sz="2400" baseline="30000"/>
                  <a:t>2</a:t>
                </a:r>
                <a:r>
                  <a:rPr lang="en-US" sz="24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𝑆𝑆𝑅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454" y="4197096"/>
                <a:ext cx="5133778" cy="619337"/>
              </a:xfrm>
              <a:prstGeom prst="rect">
                <a:avLst/>
              </a:prstGeom>
              <a:blipFill>
                <a:blip r:embed="rId2"/>
                <a:stretch>
                  <a:fillRect l="-1779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3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6601" y="1181100"/>
            <a:ext cx="5603875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24225" y="1230314"/>
            <a:ext cx="3860352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</a:t>
            </a:r>
            <a:r>
              <a:rPr lang="en-US" sz="3200" baseline="2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.  .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6600" y="1924050"/>
            <a:ext cx="56007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22638" y="1976438"/>
            <a:ext cx="26962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0" y="2743200"/>
            <a:ext cx="748665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If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rejected, we cannot conclude that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</a:p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population means are different.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86000" y="3848100"/>
            <a:ext cx="748665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Rejecting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means that at least two population </a:t>
            </a:r>
          </a:p>
          <a:p>
            <a:pPr algn="l"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means have different values.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43125" y="157163"/>
            <a:ext cx="7772400" cy="814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Variance: A Conceptual Overview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4801E99C-E849-4688-82AA-E44A38CC8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7885" y="1987345"/>
            <a:ext cx="518288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At least two of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…..</a:t>
            </a:r>
            <a:r>
              <a:rPr lang="en-US" sz="2400" i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 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</a:t>
            </a:r>
          </a:p>
        </p:txBody>
      </p:sp>
    </p:spTree>
    <p:extLst>
      <p:ext uri="{BB962C8B-B14F-4D97-AF65-F5344CB8AC3E}">
        <p14:creationId xmlns:p14="http://schemas.microsoft.com/office/powerpoint/2010/main" val="1506129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s-IS" dirty="0"/>
              <a:t>r</a:t>
            </a:r>
            <a:r>
              <a:rPr lang="is-IS" baseline="30000" dirty="0"/>
              <a:t>2</a:t>
            </a:r>
            <a:r>
              <a:rPr lang="en-US" dirty="0"/>
              <a:t>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5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Coefficient of Determination = 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𝑆𝑆𝑅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    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89.925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120</m:t>
                        </m:r>
                      </m:den>
                    </m:f>
                  </m:oMath>
                </a14:m>
                <a:r>
                  <a:rPr lang="en-US" sz="2400" dirty="0"/>
                  <a:t> = 0.7493 or 74.93%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        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57185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98161" y="3638854"/>
            <a:ext cx="11604202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We can conclude that 74.93% of the total sum of squares can be explained by using the estimated </a:t>
            </a:r>
          </a:p>
          <a:p>
            <a:r>
              <a:rPr lang="en-US" sz="2000" dirty="0"/>
              <a:t>regression equation to predict the correct answer number.  Another way to say it: 74.9% of the variation in the</a:t>
            </a:r>
          </a:p>
          <a:p>
            <a:r>
              <a:rPr lang="en-US" sz="2000" dirty="0"/>
              <a:t>Score amount is explained by the relationship between the variables. The remaining 25.1% is due to other </a:t>
            </a:r>
          </a:p>
          <a:p>
            <a:r>
              <a:rPr lang="en-US" sz="2000" dirty="0"/>
              <a:t>factors (i.e. chance, sampling error, etc.)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473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 of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figure out how much variation in the dependent variable (Y) can be </a:t>
            </a:r>
            <a:r>
              <a:rPr lang="en-US" b="1" dirty="0"/>
              <a:t>explained</a:t>
            </a:r>
            <a:r>
              <a:rPr lang="en-US" dirty="0"/>
              <a:t> by the variation in the independent variable (X).</a:t>
            </a:r>
          </a:p>
          <a:p>
            <a:r>
              <a:rPr lang="en-US" dirty="0"/>
              <a:t>In our correct score example – 74.9% of the variation in the scores is explained by the relationship between the variables.</a:t>
            </a:r>
          </a:p>
          <a:p>
            <a:r>
              <a:rPr lang="en-US" dirty="0"/>
              <a:t>The remaining 25.1% is due to other factors (i.e. chance, sampling error, etc.)</a:t>
            </a:r>
          </a:p>
        </p:txBody>
      </p:sp>
    </p:spTree>
    <p:extLst>
      <p:ext uri="{BB962C8B-B14F-4D97-AF65-F5344CB8AC3E}">
        <p14:creationId xmlns:p14="http://schemas.microsoft.com/office/powerpoint/2010/main" val="383125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61862"/>
            <a:ext cx="10515600" cy="1325563"/>
          </a:xfrm>
        </p:spPr>
        <p:txBody>
          <a:bodyPr/>
          <a:lstStyle/>
          <a:p>
            <a:r>
              <a:rPr lang="en-US" dirty="0"/>
              <a:t>Regression in Excel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850" y="14874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r>
              <a:rPr lang="en-US" sz="2400" dirty="0"/>
              <a:t>Plot data on scatter plot</a:t>
            </a:r>
          </a:p>
          <a:p>
            <a:pPr lvl="3"/>
            <a:r>
              <a:rPr lang="en-US" sz="2200" dirty="0"/>
              <a:t>Make sure dependent variable is always on Y-axis.</a:t>
            </a:r>
          </a:p>
          <a:p>
            <a:pPr lvl="2"/>
            <a:r>
              <a:rPr lang="en-US" sz="2400" dirty="0"/>
              <a:t>Chart Design</a:t>
            </a:r>
          </a:p>
          <a:p>
            <a:pPr lvl="3"/>
            <a:r>
              <a:rPr lang="en-US" sz="2200" dirty="0"/>
              <a:t>Add chart element</a:t>
            </a:r>
          </a:p>
          <a:p>
            <a:pPr lvl="4"/>
            <a:r>
              <a:rPr lang="en-US" sz="2200" dirty="0" err="1"/>
              <a:t>Trendline</a:t>
            </a:r>
            <a:r>
              <a:rPr lang="en-US" sz="2200" dirty="0"/>
              <a:t> – Linear</a:t>
            </a:r>
          </a:p>
          <a:p>
            <a:pPr lvl="4"/>
            <a:r>
              <a:rPr lang="en-US" sz="2200" dirty="0"/>
              <a:t>More </a:t>
            </a:r>
            <a:r>
              <a:rPr lang="en-US" sz="2200" dirty="0" err="1"/>
              <a:t>Trendline</a:t>
            </a:r>
            <a:r>
              <a:rPr lang="en-US" sz="2200" dirty="0"/>
              <a:t> Options</a:t>
            </a:r>
          </a:p>
          <a:p>
            <a:pPr lvl="5"/>
            <a:r>
              <a:rPr lang="en-US" sz="2200" dirty="0"/>
              <a:t>Display equation on chart</a:t>
            </a:r>
          </a:p>
          <a:p>
            <a:pPr lvl="5"/>
            <a:r>
              <a:rPr lang="en-US" sz="2200" dirty="0"/>
              <a:t>Display R-Squared value on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45EF5-2940-7C42-B6DA-7C9CDB35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686" y="808707"/>
            <a:ext cx="2460401" cy="57087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A2E0F0-A1E8-DA42-B4CA-7D02263C97B1}"/>
              </a:ext>
            </a:extLst>
          </p:cNvPr>
          <p:cNvCxnSpPr>
            <a:cxnSpLocks/>
          </p:cNvCxnSpPr>
          <p:nvPr/>
        </p:nvCxnSpPr>
        <p:spPr>
          <a:xfrm>
            <a:off x="5271326" y="3545746"/>
            <a:ext cx="3043618" cy="140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222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C2E-ED8F-904C-8531-243F934D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203200"/>
            <a:ext cx="10515600" cy="1325563"/>
          </a:xfrm>
        </p:spPr>
        <p:txBody>
          <a:bodyPr/>
          <a:lstStyle/>
          <a:p>
            <a:r>
              <a:rPr lang="en-US" dirty="0"/>
              <a:t>Regression in Excel –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7B5A-EB9C-EA44-B8E9-D00ED0021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977900"/>
            <a:ext cx="10515600" cy="4351338"/>
          </a:xfrm>
        </p:spPr>
        <p:txBody>
          <a:bodyPr/>
          <a:lstStyle/>
          <a:p>
            <a:r>
              <a:rPr lang="en-US" dirty="0"/>
              <a:t>Choose Regression in Data Analysis Toolbox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1F46E-9228-B04F-B02D-A743B54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538288"/>
            <a:ext cx="5510213" cy="48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4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147" y="-21429"/>
            <a:ext cx="10515600" cy="1325563"/>
          </a:xfrm>
        </p:spPr>
        <p:txBody>
          <a:bodyPr/>
          <a:lstStyle/>
          <a:p>
            <a:pPr algn="ctr"/>
            <a:r>
              <a:rPr lang="en-US"/>
              <a:t>Simple Linear Regression (OLS)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3756" y="1695301"/>
            <a:ext cx="684023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193" y="1543050"/>
            <a:ext cx="7639050" cy="495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054" y="2500671"/>
            <a:ext cx="1895475" cy="895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64553" y="1759746"/>
            <a:ext cx="349633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Bill Amount vs. Tip Amount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8411" y="1759746"/>
            <a:ext cx="349633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 and Correct Answers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49174" y="3971558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 Answers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1959" y="5861883"/>
            <a:ext cx="4073663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Study Hours</a:t>
            </a:r>
          </a:p>
        </p:txBody>
      </p:sp>
    </p:spTree>
    <p:extLst>
      <p:ext uri="{BB962C8B-B14F-4D97-AF65-F5344CB8AC3E}">
        <p14:creationId xmlns:p14="http://schemas.microsoft.com/office/powerpoint/2010/main" val="2496884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our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Recall: equation of a line</a:t>
            </a:r>
          </a:p>
          <a:p>
            <a:pPr lvl="1"/>
            <a:r>
              <a:rPr lang="en-US" dirty="0"/>
              <a:t>y = mx + b</a:t>
            </a:r>
          </a:p>
          <a:p>
            <a:r>
              <a:rPr lang="en-US" dirty="0"/>
              <a:t>Simple Linear Regression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7" descr="Screen Shot 2017-07-11 at 9.30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46" y="2795689"/>
            <a:ext cx="2433803" cy="816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5924" y="3920218"/>
            <a:ext cx="198516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y-intercept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BEFB5D-3836-4587-9846-295A444A8652}"/>
              </a:ext>
            </a:extLst>
          </p:cNvPr>
          <p:cNvCxnSpPr/>
          <p:nvPr/>
        </p:nvCxnSpPr>
        <p:spPr>
          <a:xfrm flipV="1">
            <a:off x="6735689" y="3390730"/>
            <a:ext cx="203200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C08FC1-A307-4817-8C9D-97789C5B3CE9}"/>
              </a:ext>
            </a:extLst>
          </p:cNvPr>
          <p:cNvSpPr txBox="1"/>
          <p:nvPr/>
        </p:nvSpPr>
        <p:spPr>
          <a:xfrm>
            <a:off x="5959924" y="2083445"/>
            <a:ext cx="198516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slope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5F8E47-7A71-440B-B3BA-662AC4CDB002}"/>
              </a:ext>
            </a:extLst>
          </p:cNvPr>
          <p:cNvCxnSpPr>
            <a:cxnSpLocks/>
          </p:cNvCxnSpPr>
          <p:nvPr/>
        </p:nvCxnSpPr>
        <p:spPr>
          <a:xfrm>
            <a:off x="7149207" y="2420801"/>
            <a:ext cx="374650" cy="52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452AD2-3478-41C4-BC2C-D2B11A9B1313}"/>
              </a:ext>
            </a:extLst>
          </p:cNvPr>
          <p:cNvCxnSpPr>
            <a:cxnSpLocks/>
          </p:cNvCxnSpPr>
          <p:nvPr/>
        </p:nvCxnSpPr>
        <p:spPr>
          <a:xfrm flipH="1" flipV="1">
            <a:off x="8377798" y="3394790"/>
            <a:ext cx="857250" cy="38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9ECA7A-24CD-448E-86E7-07C859F76426}"/>
              </a:ext>
            </a:extLst>
          </p:cNvPr>
          <p:cNvSpPr txBox="1"/>
          <p:nvPr/>
        </p:nvSpPr>
        <p:spPr>
          <a:xfrm>
            <a:off x="3444086" y="3418473"/>
            <a:ext cx="198516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dependent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59EF4F-DB65-4B5A-B646-E4D2AD2F8ABF}"/>
              </a:ext>
            </a:extLst>
          </p:cNvPr>
          <p:cNvSpPr txBox="1"/>
          <p:nvPr/>
        </p:nvSpPr>
        <p:spPr>
          <a:xfrm>
            <a:off x="9006097" y="4001294"/>
            <a:ext cx="198516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independent 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EE220-3F97-4CE4-86CD-02BEF8D5757C}"/>
              </a:ext>
            </a:extLst>
          </p:cNvPr>
          <p:cNvCxnSpPr>
            <a:cxnSpLocks/>
          </p:cNvCxnSpPr>
          <p:nvPr/>
        </p:nvCxnSpPr>
        <p:spPr>
          <a:xfrm flipV="1">
            <a:off x="5031925" y="3210638"/>
            <a:ext cx="927999" cy="14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06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15" y="110290"/>
            <a:ext cx="10515600" cy="1325563"/>
          </a:xfrm>
        </p:spPr>
        <p:txBody>
          <a:bodyPr/>
          <a:lstStyle/>
          <a:p>
            <a:r>
              <a:rPr lang="en-US" dirty="0"/>
              <a:t>Interpreting our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24B35F-7E29-46B3-A4E6-F94C66A03BC5}"/>
                  </a:ext>
                </a:extLst>
              </p:cNvPr>
              <p:cNvSpPr txBox="1"/>
              <p:nvPr/>
            </p:nvSpPr>
            <p:spPr>
              <a:xfrm>
                <a:off x="1025719" y="1825625"/>
                <a:ext cx="30582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= 0.1462x – 0.8203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24B35F-7E29-46B3-A4E6-F94C66A03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9" y="1825625"/>
                <a:ext cx="3058273" cy="430887"/>
              </a:xfrm>
              <a:prstGeom prst="rect">
                <a:avLst/>
              </a:prstGeom>
              <a:blipFill>
                <a:blip r:embed="rId3"/>
                <a:stretch>
                  <a:fillRect t="-23944" r="-5578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4E92D0-5344-4982-9720-84055FBDAA4C}"/>
              </a:ext>
            </a:extLst>
          </p:cNvPr>
          <p:cNvSpPr txBox="1"/>
          <p:nvPr/>
        </p:nvSpPr>
        <p:spPr>
          <a:xfrm>
            <a:off x="1288110" y="1321356"/>
            <a:ext cx="23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    Study Hours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730397-C81E-4243-8A48-D718E0EE9D22}"/>
              </a:ext>
            </a:extLst>
          </p:cNvPr>
          <p:cNvCxnSpPr/>
          <p:nvPr/>
        </p:nvCxnSpPr>
        <p:spPr>
          <a:xfrm>
            <a:off x="1757238" y="1614115"/>
            <a:ext cx="214685" cy="28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DB738-C243-4423-B21B-680D9EE954FE}"/>
              </a:ext>
            </a:extLst>
          </p:cNvPr>
          <p:cNvCxnSpPr/>
          <p:nvPr/>
        </p:nvCxnSpPr>
        <p:spPr>
          <a:xfrm flipH="1">
            <a:off x="2663687" y="1615033"/>
            <a:ext cx="103367" cy="31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B75C45-1D4B-441A-9AF3-A575954BB54C}"/>
              </a:ext>
            </a:extLst>
          </p:cNvPr>
          <p:cNvSpPr txBox="1"/>
          <p:nvPr/>
        </p:nvSpPr>
        <p:spPr>
          <a:xfrm>
            <a:off x="3293163" y="2391449"/>
            <a:ext cx="145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y-intercept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5D6A7D-5303-41C2-AD65-A661C80F175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81562" y="2163973"/>
            <a:ext cx="138484" cy="22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D489A1-77DA-4A11-919D-6412038491EC}"/>
              </a:ext>
            </a:extLst>
          </p:cNvPr>
          <p:cNvSpPr txBox="1"/>
          <p:nvPr/>
        </p:nvSpPr>
        <p:spPr>
          <a:xfrm>
            <a:off x="694867" y="3208632"/>
            <a:ext cx="95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study hours is 60 (x=60). How many correct answers can we expect to make? 7.95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01E9E9-BB1D-4D72-8F1B-A38DED4667B5}"/>
                  </a:ext>
                </a:extLst>
              </p:cNvPr>
              <p:cNvSpPr txBox="1"/>
              <p:nvPr/>
            </p:nvSpPr>
            <p:spPr>
              <a:xfrm>
                <a:off x="1025719" y="3928344"/>
                <a:ext cx="98192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= 0.1462(60) – 0.8203 = 7.95 or approximately 8 correct questions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01E9E9-BB1D-4D72-8F1B-A38DED466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9" y="3928344"/>
                <a:ext cx="9819291" cy="430887"/>
              </a:xfrm>
              <a:prstGeom prst="rect">
                <a:avLst/>
              </a:prstGeom>
              <a:blipFill>
                <a:blip r:embed="rId4"/>
                <a:stretch>
                  <a:fillRect t="-23944" r="-1986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950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4" y="90093"/>
            <a:ext cx="10515600" cy="1325563"/>
          </a:xfrm>
        </p:spPr>
        <p:txBody>
          <a:bodyPr/>
          <a:lstStyle/>
          <a:p>
            <a:r>
              <a:rPr lang="en-US" dirty="0"/>
              <a:t>Interpreting our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1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24B35F-7E29-46B3-A4E6-F94C66A03BC5}"/>
                  </a:ext>
                </a:extLst>
              </p:cNvPr>
              <p:cNvSpPr txBox="1"/>
              <p:nvPr/>
            </p:nvSpPr>
            <p:spPr>
              <a:xfrm>
                <a:off x="1025719" y="1825625"/>
                <a:ext cx="30582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= 0.1462x – 0.8203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24B35F-7E29-46B3-A4E6-F94C66A03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9" y="1825625"/>
                <a:ext cx="3058273" cy="430887"/>
              </a:xfrm>
              <a:prstGeom prst="rect">
                <a:avLst/>
              </a:prstGeom>
              <a:blipFill>
                <a:blip r:embed="rId3"/>
                <a:stretch>
                  <a:fillRect t="-23944" r="-5578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4E92D0-5344-4982-9720-84055FBDAA4C}"/>
              </a:ext>
            </a:extLst>
          </p:cNvPr>
          <p:cNvSpPr txBox="1"/>
          <p:nvPr/>
        </p:nvSpPr>
        <p:spPr>
          <a:xfrm>
            <a:off x="1288110" y="1321356"/>
            <a:ext cx="238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    Study Hours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730397-C81E-4243-8A48-D718E0EE9D22}"/>
              </a:ext>
            </a:extLst>
          </p:cNvPr>
          <p:cNvCxnSpPr/>
          <p:nvPr/>
        </p:nvCxnSpPr>
        <p:spPr>
          <a:xfrm>
            <a:off x="1757238" y="1614115"/>
            <a:ext cx="214685" cy="28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DB738-C243-4423-B21B-680D9EE954FE}"/>
              </a:ext>
            </a:extLst>
          </p:cNvPr>
          <p:cNvCxnSpPr/>
          <p:nvPr/>
        </p:nvCxnSpPr>
        <p:spPr>
          <a:xfrm flipH="1">
            <a:off x="2663687" y="1615033"/>
            <a:ext cx="103367" cy="31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B75C45-1D4B-441A-9AF3-A575954BB54C}"/>
              </a:ext>
            </a:extLst>
          </p:cNvPr>
          <p:cNvSpPr txBox="1"/>
          <p:nvPr/>
        </p:nvSpPr>
        <p:spPr>
          <a:xfrm>
            <a:off x="3293163" y="2391449"/>
            <a:ext cx="145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y-intercept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5D6A7D-5303-41C2-AD65-A661C80F175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81562" y="2163973"/>
            <a:ext cx="138484" cy="22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3E3465-B4E4-401F-B823-BB3F017DEA60}"/>
              </a:ext>
            </a:extLst>
          </p:cNvPr>
          <p:cNvSpPr txBox="1"/>
          <p:nvPr/>
        </p:nvSpPr>
        <p:spPr>
          <a:xfrm>
            <a:off x="739471" y="3132379"/>
            <a:ext cx="7894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  X =0  we can expect a correct score number of  -.8203 (?!)</a:t>
            </a:r>
          </a:p>
        </p:txBody>
      </p:sp>
    </p:spTree>
    <p:extLst>
      <p:ext uri="{BB962C8B-B14F-4D97-AF65-F5344CB8AC3E}">
        <p14:creationId xmlns:p14="http://schemas.microsoft.com/office/powerpoint/2010/main" val="693740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C3AC-ED25-4C24-807B-A374D483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99" y="0"/>
            <a:ext cx="10515600" cy="1325563"/>
          </a:xfrm>
        </p:spPr>
        <p:txBody>
          <a:bodyPr/>
          <a:lstStyle/>
          <a:p>
            <a:r>
              <a:rPr lang="en-US" dirty="0"/>
              <a:t>Interpreting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F517-60CF-43A3-A855-EF5744B9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1" y="1125910"/>
            <a:ext cx="10515600" cy="4351338"/>
          </a:xfrm>
        </p:spPr>
        <p:txBody>
          <a:bodyPr/>
          <a:lstStyle/>
          <a:p>
            <a:r>
              <a:rPr lang="en-US" dirty="0"/>
              <a:t>Is a low R</a:t>
            </a:r>
            <a:r>
              <a:rPr lang="en-US" baseline="30000" dirty="0"/>
              <a:t>2   </a:t>
            </a:r>
            <a:r>
              <a:rPr lang="en-US" dirty="0"/>
              <a:t>“bad”? </a:t>
            </a:r>
          </a:p>
          <a:p>
            <a:pPr lvl="1"/>
            <a:r>
              <a:rPr lang="en-US" dirty="0"/>
              <a:t>Not necessarily. Some fields expect lower R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Psychology</a:t>
            </a:r>
          </a:p>
          <a:p>
            <a:pPr lvl="2"/>
            <a:r>
              <a:rPr lang="en-US" dirty="0"/>
              <a:t>Sociology</a:t>
            </a:r>
          </a:p>
          <a:p>
            <a:pPr lvl="2"/>
            <a:r>
              <a:rPr lang="en-US" dirty="0"/>
              <a:t>Behavioral Economics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If R</a:t>
            </a:r>
            <a:r>
              <a:rPr lang="en-US" baseline="30000" dirty="0"/>
              <a:t>2 </a:t>
            </a:r>
            <a:r>
              <a:rPr lang="en-US" dirty="0"/>
              <a:t> is low but you have a </a:t>
            </a:r>
            <a:r>
              <a:rPr lang="en-US" b="1" dirty="0">
                <a:solidFill>
                  <a:srgbClr val="7030A0"/>
                </a:solidFill>
              </a:rPr>
              <a:t>statistically significant independent variable</a:t>
            </a:r>
            <a:r>
              <a:rPr lang="en-US" dirty="0"/>
              <a:t>. You can still draw important conclusions about how changes in independent variables affect dependent variables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71E8D9F9-91F8-4523-87DD-ACFADCBA3CAE}"/>
              </a:ext>
            </a:extLst>
          </p:cNvPr>
          <p:cNvSpPr/>
          <p:nvPr/>
        </p:nvSpPr>
        <p:spPr>
          <a:xfrm>
            <a:off x="4245996" y="1942590"/>
            <a:ext cx="1542553" cy="140491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Humans are Hard to Predict!</a:t>
            </a:r>
          </a:p>
        </p:txBody>
      </p:sp>
    </p:spTree>
    <p:extLst>
      <p:ext uri="{BB962C8B-B14F-4D97-AF65-F5344CB8AC3E}">
        <p14:creationId xmlns:p14="http://schemas.microsoft.com/office/powerpoint/2010/main" val="2183078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C3AC-ED25-4C24-807B-A374D483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99" y="0"/>
            <a:ext cx="10515600" cy="1325563"/>
          </a:xfrm>
        </p:spPr>
        <p:txBody>
          <a:bodyPr/>
          <a:lstStyle/>
          <a:p>
            <a:r>
              <a:rPr lang="en-US" dirty="0"/>
              <a:t>Interpreting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F517-60CF-43A3-A855-EF5744B9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1" y="1125910"/>
            <a:ext cx="10515600" cy="4351338"/>
          </a:xfrm>
        </p:spPr>
        <p:txBody>
          <a:bodyPr/>
          <a:lstStyle/>
          <a:p>
            <a:r>
              <a:rPr lang="en-US" dirty="0"/>
              <a:t>Is a high R</a:t>
            </a:r>
            <a:r>
              <a:rPr lang="en-US" baseline="30000" dirty="0"/>
              <a:t>2   </a:t>
            </a:r>
            <a:r>
              <a:rPr lang="en-US" dirty="0"/>
              <a:t>“good”? </a:t>
            </a:r>
          </a:p>
          <a:p>
            <a:pPr lvl="1"/>
            <a:r>
              <a:rPr lang="en-US" dirty="0"/>
              <a:t>Not always</a:t>
            </a:r>
          </a:p>
          <a:p>
            <a:pPr lvl="1"/>
            <a:r>
              <a:rPr lang="en-US" dirty="0"/>
              <a:t>In particular, when looking at multiple linear regression. More variables can artificially inflate R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5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>
                <a:spLocks noChangeArrowheads="1"/>
              </p:cNvSpPr>
              <p:nvPr/>
            </p:nvSpPr>
            <p:spPr bwMode="auto">
              <a:xfrm>
                <a:off x="2159000" y="1146118"/>
                <a:ext cx="7772400" cy="54768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Font typeface="Monotype Sorts" pitchFamily="2" charset="2"/>
                  <a:buChar char="n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Sampling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Given </a:t>
                </a:r>
                <a:r>
                  <a:rPr 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True</a:t>
                </a:r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00" y="1146117"/>
                <a:ext cx="7772400" cy="547687"/>
              </a:xfrm>
              <a:prstGeom prst="rect">
                <a:avLst/>
              </a:prstGeom>
              <a:blipFill rotWithShape="1">
                <a:blip r:embed="rId2"/>
                <a:stretch>
                  <a:fillRect l="-1020" t="-7778" b="-1000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14650" y="1798580"/>
            <a:ext cx="6337300" cy="39243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921126" y="2119255"/>
            <a:ext cx="4316413" cy="2846388"/>
          </a:xfrm>
          <a:custGeom>
            <a:avLst/>
            <a:gdLst/>
            <a:ahLst/>
            <a:cxnLst>
              <a:cxn ang="0">
                <a:pos x="1318" y="18"/>
              </a:cxn>
              <a:cxn ang="0">
                <a:pos x="1234" y="108"/>
              </a:cxn>
              <a:cxn ang="0">
                <a:pos x="1176" y="208"/>
              </a:cxn>
              <a:cxn ang="0">
                <a:pos x="1114" y="334"/>
              </a:cxn>
              <a:cxn ang="0">
                <a:pos x="1068" y="438"/>
              </a:cxn>
              <a:cxn ang="0">
                <a:pos x="1030" y="542"/>
              </a:cxn>
              <a:cxn ang="0">
                <a:pos x="988" y="652"/>
              </a:cxn>
              <a:cxn ang="0">
                <a:pos x="957" y="756"/>
              </a:cxn>
              <a:cxn ang="0">
                <a:pos x="930" y="861"/>
              </a:cxn>
              <a:cxn ang="0">
                <a:pos x="901" y="975"/>
              </a:cxn>
              <a:cxn ang="0">
                <a:pos x="867" y="1075"/>
              </a:cxn>
              <a:cxn ang="0">
                <a:pos x="830" y="1194"/>
              </a:cxn>
              <a:cxn ang="0">
                <a:pos x="786" y="1293"/>
              </a:cxn>
              <a:cxn ang="0">
                <a:pos x="732" y="1399"/>
              </a:cxn>
              <a:cxn ang="0">
                <a:pos x="662" y="1513"/>
              </a:cxn>
              <a:cxn ang="0">
                <a:pos x="586" y="1605"/>
              </a:cxn>
              <a:cxn ang="0">
                <a:pos x="490" y="1683"/>
              </a:cxn>
              <a:cxn ang="0">
                <a:pos x="388" y="1743"/>
              </a:cxn>
              <a:cxn ang="0">
                <a:pos x="295" y="1787"/>
              </a:cxn>
              <a:cxn ang="0">
                <a:pos x="193" y="1826"/>
              </a:cxn>
              <a:cxn ang="0">
                <a:pos x="79" y="1865"/>
              </a:cxn>
              <a:cxn ang="0">
                <a:pos x="6" y="1883"/>
              </a:cxn>
              <a:cxn ang="0">
                <a:pos x="2774" y="1922"/>
              </a:cxn>
              <a:cxn ang="0">
                <a:pos x="2726" y="1877"/>
              </a:cxn>
              <a:cxn ang="0">
                <a:pos x="2622" y="1845"/>
              </a:cxn>
              <a:cxn ang="0">
                <a:pos x="2510" y="1803"/>
              </a:cxn>
              <a:cxn ang="0">
                <a:pos x="2396" y="1755"/>
              </a:cxn>
              <a:cxn ang="0">
                <a:pos x="2278" y="1693"/>
              </a:cxn>
              <a:cxn ang="0">
                <a:pos x="2220" y="1655"/>
              </a:cxn>
              <a:cxn ang="0">
                <a:pos x="2156" y="1589"/>
              </a:cxn>
              <a:cxn ang="0">
                <a:pos x="2082" y="1503"/>
              </a:cxn>
              <a:cxn ang="0">
                <a:pos x="2022" y="1398"/>
              </a:cxn>
              <a:cxn ang="0">
                <a:pos x="1970" y="1298"/>
              </a:cxn>
              <a:cxn ang="0">
                <a:pos x="1928" y="1200"/>
              </a:cxn>
              <a:cxn ang="0">
                <a:pos x="1892" y="1100"/>
              </a:cxn>
              <a:cxn ang="0">
                <a:pos x="1862" y="1010"/>
              </a:cxn>
              <a:cxn ang="0">
                <a:pos x="1830" y="900"/>
              </a:cxn>
              <a:cxn ang="0">
                <a:pos x="1798" y="782"/>
              </a:cxn>
              <a:cxn ang="0">
                <a:pos x="1760" y="656"/>
              </a:cxn>
              <a:cxn ang="0">
                <a:pos x="1712" y="524"/>
              </a:cxn>
              <a:cxn ang="0">
                <a:pos x="1670" y="410"/>
              </a:cxn>
              <a:cxn ang="0">
                <a:pos x="1632" y="328"/>
              </a:cxn>
              <a:cxn ang="0">
                <a:pos x="1590" y="232"/>
              </a:cxn>
              <a:cxn ang="0">
                <a:pos x="1546" y="156"/>
              </a:cxn>
              <a:cxn ang="0">
                <a:pos x="1570" y="194"/>
              </a:cxn>
              <a:cxn ang="0">
                <a:pos x="1550" y="156"/>
              </a:cxn>
              <a:cxn ang="0">
                <a:pos x="1476" y="56"/>
              </a:cxn>
              <a:cxn ang="0">
                <a:pos x="1413" y="8"/>
              </a:cxn>
            </a:cxnLst>
            <a:rect l="0" t="0" r="r" b="b"/>
            <a:pathLst>
              <a:path w="2774" h="1925">
                <a:moveTo>
                  <a:pt x="1390" y="0"/>
                </a:moveTo>
                <a:lnTo>
                  <a:pt x="1350" y="0"/>
                </a:lnTo>
                <a:lnTo>
                  <a:pt x="1318" y="18"/>
                </a:lnTo>
                <a:lnTo>
                  <a:pt x="1289" y="40"/>
                </a:lnTo>
                <a:lnTo>
                  <a:pt x="1261" y="70"/>
                </a:lnTo>
                <a:lnTo>
                  <a:pt x="1234" y="108"/>
                </a:lnTo>
                <a:lnTo>
                  <a:pt x="1211" y="144"/>
                </a:lnTo>
                <a:lnTo>
                  <a:pt x="1193" y="173"/>
                </a:lnTo>
                <a:lnTo>
                  <a:pt x="1176" y="208"/>
                </a:lnTo>
                <a:lnTo>
                  <a:pt x="1152" y="256"/>
                </a:lnTo>
                <a:lnTo>
                  <a:pt x="1132" y="296"/>
                </a:lnTo>
                <a:lnTo>
                  <a:pt x="1114" y="334"/>
                </a:lnTo>
                <a:lnTo>
                  <a:pt x="1094" y="378"/>
                </a:lnTo>
                <a:lnTo>
                  <a:pt x="1082" y="410"/>
                </a:lnTo>
                <a:lnTo>
                  <a:pt x="1068" y="438"/>
                </a:lnTo>
                <a:lnTo>
                  <a:pt x="1052" y="482"/>
                </a:lnTo>
                <a:lnTo>
                  <a:pt x="1040" y="514"/>
                </a:lnTo>
                <a:lnTo>
                  <a:pt x="1030" y="542"/>
                </a:lnTo>
                <a:lnTo>
                  <a:pt x="1022" y="570"/>
                </a:lnTo>
                <a:lnTo>
                  <a:pt x="1008" y="606"/>
                </a:lnTo>
                <a:lnTo>
                  <a:pt x="988" y="652"/>
                </a:lnTo>
                <a:lnTo>
                  <a:pt x="979" y="688"/>
                </a:lnTo>
                <a:lnTo>
                  <a:pt x="965" y="726"/>
                </a:lnTo>
                <a:lnTo>
                  <a:pt x="957" y="756"/>
                </a:lnTo>
                <a:lnTo>
                  <a:pt x="949" y="786"/>
                </a:lnTo>
                <a:lnTo>
                  <a:pt x="940" y="829"/>
                </a:lnTo>
                <a:lnTo>
                  <a:pt x="930" y="861"/>
                </a:lnTo>
                <a:lnTo>
                  <a:pt x="922" y="902"/>
                </a:lnTo>
                <a:lnTo>
                  <a:pt x="908" y="942"/>
                </a:lnTo>
                <a:lnTo>
                  <a:pt x="901" y="975"/>
                </a:lnTo>
                <a:lnTo>
                  <a:pt x="891" y="1007"/>
                </a:lnTo>
                <a:lnTo>
                  <a:pt x="883" y="1041"/>
                </a:lnTo>
                <a:lnTo>
                  <a:pt x="867" y="1075"/>
                </a:lnTo>
                <a:lnTo>
                  <a:pt x="852" y="1123"/>
                </a:lnTo>
                <a:lnTo>
                  <a:pt x="836" y="1168"/>
                </a:lnTo>
                <a:lnTo>
                  <a:pt x="830" y="1194"/>
                </a:lnTo>
                <a:lnTo>
                  <a:pt x="819" y="1222"/>
                </a:lnTo>
                <a:lnTo>
                  <a:pt x="800" y="1263"/>
                </a:lnTo>
                <a:lnTo>
                  <a:pt x="786" y="1293"/>
                </a:lnTo>
                <a:lnTo>
                  <a:pt x="772" y="1330"/>
                </a:lnTo>
                <a:lnTo>
                  <a:pt x="750" y="1367"/>
                </a:lnTo>
                <a:lnTo>
                  <a:pt x="732" y="1399"/>
                </a:lnTo>
                <a:lnTo>
                  <a:pt x="708" y="1437"/>
                </a:lnTo>
                <a:lnTo>
                  <a:pt x="686" y="1477"/>
                </a:lnTo>
                <a:lnTo>
                  <a:pt x="662" y="1513"/>
                </a:lnTo>
                <a:lnTo>
                  <a:pt x="634" y="1551"/>
                </a:lnTo>
                <a:lnTo>
                  <a:pt x="614" y="1579"/>
                </a:lnTo>
                <a:lnTo>
                  <a:pt x="586" y="1605"/>
                </a:lnTo>
                <a:lnTo>
                  <a:pt x="558" y="1633"/>
                </a:lnTo>
                <a:lnTo>
                  <a:pt x="536" y="1653"/>
                </a:lnTo>
                <a:lnTo>
                  <a:pt x="490" y="1683"/>
                </a:lnTo>
                <a:lnTo>
                  <a:pt x="450" y="1711"/>
                </a:lnTo>
                <a:lnTo>
                  <a:pt x="416" y="1723"/>
                </a:lnTo>
                <a:lnTo>
                  <a:pt x="388" y="1743"/>
                </a:lnTo>
                <a:lnTo>
                  <a:pt x="357" y="1759"/>
                </a:lnTo>
                <a:lnTo>
                  <a:pt x="327" y="1772"/>
                </a:lnTo>
                <a:lnTo>
                  <a:pt x="295" y="1787"/>
                </a:lnTo>
                <a:lnTo>
                  <a:pt x="263" y="1799"/>
                </a:lnTo>
                <a:lnTo>
                  <a:pt x="231" y="1808"/>
                </a:lnTo>
                <a:lnTo>
                  <a:pt x="193" y="1826"/>
                </a:lnTo>
                <a:lnTo>
                  <a:pt x="158" y="1838"/>
                </a:lnTo>
                <a:lnTo>
                  <a:pt x="117" y="1853"/>
                </a:lnTo>
                <a:lnTo>
                  <a:pt x="79" y="1865"/>
                </a:lnTo>
                <a:lnTo>
                  <a:pt x="44" y="1874"/>
                </a:lnTo>
                <a:lnTo>
                  <a:pt x="29" y="1877"/>
                </a:lnTo>
                <a:lnTo>
                  <a:pt x="6" y="1883"/>
                </a:lnTo>
                <a:lnTo>
                  <a:pt x="3" y="1907"/>
                </a:lnTo>
                <a:lnTo>
                  <a:pt x="0" y="1925"/>
                </a:lnTo>
                <a:lnTo>
                  <a:pt x="2774" y="1922"/>
                </a:lnTo>
                <a:lnTo>
                  <a:pt x="2772" y="1891"/>
                </a:lnTo>
                <a:lnTo>
                  <a:pt x="2750" y="1881"/>
                </a:lnTo>
                <a:lnTo>
                  <a:pt x="2726" y="1877"/>
                </a:lnTo>
                <a:lnTo>
                  <a:pt x="2684" y="1865"/>
                </a:lnTo>
                <a:lnTo>
                  <a:pt x="2654" y="1855"/>
                </a:lnTo>
                <a:lnTo>
                  <a:pt x="2622" y="1845"/>
                </a:lnTo>
                <a:lnTo>
                  <a:pt x="2596" y="1835"/>
                </a:lnTo>
                <a:lnTo>
                  <a:pt x="2558" y="1825"/>
                </a:lnTo>
                <a:lnTo>
                  <a:pt x="2510" y="1803"/>
                </a:lnTo>
                <a:lnTo>
                  <a:pt x="2468" y="1789"/>
                </a:lnTo>
                <a:lnTo>
                  <a:pt x="2432" y="1775"/>
                </a:lnTo>
                <a:lnTo>
                  <a:pt x="2396" y="1755"/>
                </a:lnTo>
                <a:lnTo>
                  <a:pt x="2362" y="1737"/>
                </a:lnTo>
                <a:lnTo>
                  <a:pt x="2316" y="1715"/>
                </a:lnTo>
                <a:lnTo>
                  <a:pt x="2278" y="1693"/>
                </a:lnTo>
                <a:lnTo>
                  <a:pt x="2258" y="1681"/>
                </a:lnTo>
                <a:lnTo>
                  <a:pt x="2240" y="1671"/>
                </a:lnTo>
                <a:lnTo>
                  <a:pt x="2220" y="1655"/>
                </a:lnTo>
                <a:lnTo>
                  <a:pt x="2206" y="1643"/>
                </a:lnTo>
                <a:lnTo>
                  <a:pt x="2181" y="1615"/>
                </a:lnTo>
                <a:lnTo>
                  <a:pt x="2156" y="1589"/>
                </a:lnTo>
                <a:lnTo>
                  <a:pt x="2129" y="1563"/>
                </a:lnTo>
                <a:lnTo>
                  <a:pt x="2105" y="1531"/>
                </a:lnTo>
                <a:lnTo>
                  <a:pt x="2082" y="1503"/>
                </a:lnTo>
                <a:lnTo>
                  <a:pt x="2057" y="1461"/>
                </a:lnTo>
                <a:lnTo>
                  <a:pt x="2039" y="1432"/>
                </a:lnTo>
                <a:lnTo>
                  <a:pt x="2022" y="1398"/>
                </a:lnTo>
                <a:lnTo>
                  <a:pt x="2004" y="1364"/>
                </a:lnTo>
                <a:lnTo>
                  <a:pt x="1986" y="1332"/>
                </a:lnTo>
                <a:lnTo>
                  <a:pt x="1970" y="1298"/>
                </a:lnTo>
                <a:lnTo>
                  <a:pt x="1956" y="1270"/>
                </a:lnTo>
                <a:lnTo>
                  <a:pt x="1944" y="1240"/>
                </a:lnTo>
                <a:lnTo>
                  <a:pt x="1928" y="1200"/>
                </a:lnTo>
                <a:lnTo>
                  <a:pt x="1914" y="1158"/>
                </a:lnTo>
                <a:lnTo>
                  <a:pt x="1904" y="1132"/>
                </a:lnTo>
                <a:lnTo>
                  <a:pt x="1892" y="1100"/>
                </a:lnTo>
                <a:lnTo>
                  <a:pt x="1882" y="1072"/>
                </a:lnTo>
                <a:lnTo>
                  <a:pt x="1872" y="1044"/>
                </a:lnTo>
                <a:lnTo>
                  <a:pt x="1862" y="1010"/>
                </a:lnTo>
                <a:lnTo>
                  <a:pt x="1852" y="976"/>
                </a:lnTo>
                <a:lnTo>
                  <a:pt x="1840" y="932"/>
                </a:lnTo>
                <a:lnTo>
                  <a:pt x="1830" y="900"/>
                </a:lnTo>
                <a:lnTo>
                  <a:pt x="1818" y="854"/>
                </a:lnTo>
                <a:lnTo>
                  <a:pt x="1808" y="818"/>
                </a:lnTo>
                <a:lnTo>
                  <a:pt x="1798" y="782"/>
                </a:lnTo>
                <a:lnTo>
                  <a:pt x="1788" y="744"/>
                </a:lnTo>
                <a:lnTo>
                  <a:pt x="1778" y="710"/>
                </a:lnTo>
                <a:lnTo>
                  <a:pt x="1760" y="656"/>
                </a:lnTo>
                <a:lnTo>
                  <a:pt x="1742" y="598"/>
                </a:lnTo>
                <a:lnTo>
                  <a:pt x="1726" y="560"/>
                </a:lnTo>
                <a:lnTo>
                  <a:pt x="1712" y="524"/>
                </a:lnTo>
                <a:lnTo>
                  <a:pt x="1702" y="494"/>
                </a:lnTo>
                <a:lnTo>
                  <a:pt x="1686" y="450"/>
                </a:lnTo>
                <a:lnTo>
                  <a:pt x="1670" y="410"/>
                </a:lnTo>
                <a:lnTo>
                  <a:pt x="1648" y="354"/>
                </a:lnTo>
                <a:lnTo>
                  <a:pt x="1660" y="384"/>
                </a:lnTo>
                <a:lnTo>
                  <a:pt x="1632" y="328"/>
                </a:lnTo>
                <a:lnTo>
                  <a:pt x="1622" y="298"/>
                </a:lnTo>
                <a:lnTo>
                  <a:pt x="1608" y="266"/>
                </a:lnTo>
                <a:lnTo>
                  <a:pt x="1590" y="232"/>
                </a:lnTo>
                <a:lnTo>
                  <a:pt x="1564" y="178"/>
                </a:lnTo>
                <a:lnTo>
                  <a:pt x="1560" y="178"/>
                </a:lnTo>
                <a:lnTo>
                  <a:pt x="1546" y="156"/>
                </a:lnTo>
                <a:lnTo>
                  <a:pt x="1530" y="128"/>
                </a:lnTo>
                <a:lnTo>
                  <a:pt x="1542" y="144"/>
                </a:lnTo>
                <a:lnTo>
                  <a:pt x="1570" y="194"/>
                </a:lnTo>
                <a:lnTo>
                  <a:pt x="1580" y="214"/>
                </a:lnTo>
                <a:lnTo>
                  <a:pt x="1560" y="169"/>
                </a:lnTo>
                <a:lnTo>
                  <a:pt x="1550" y="156"/>
                </a:lnTo>
                <a:lnTo>
                  <a:pt x="1518" y="110"/>
                </a:lnTo>
                <a:lnTo>
                  <a:pt x="1498" y="84"/>
                </a:lnTo>
                <a:lnTo>
                  <a:pt x="1476" y="56"/>
                </a:lnTo>
                <a:lnTo>
                  <a:pt x="1456" y="36"/>
                </a:lnTo>
                <a:lnTo>
                  <a:pt x="1434" y="22"/>
                </a:lnTo>
                <a:lnTo>
                  <a:pt x="1413" y="8"/>
                </a:lnTo>
                <a:lnTo>
                  <a:pt x="1390" y="0"/>
                </a:lnTo>
              </a:path>
            </a:pathLst>
          </a:custGeom>
          <a:solidFill>
            <a:schemeClr val="bg1">
              <a:lumMod val="75000"/>
            </a:schemeClr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6072189" y="4854518"/>
            <a:ext cx="1587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00739" y="4952943"/>
            <a:ext cx="35718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>
              <a:defRPr/>
            </a:pPr>
            <a:r>
              <a:rPr lang="en-US" sz="2400" i="1" dirty="0">
                <a:latin typeface="Symbol" pitchFamily="18" charset="2"/>
              </a:rPr>
              <a:t>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602038" y="4968818"/>
            <a:ext cx="5002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754439" y="2044644"/>
            <a:ext cx="4613275" cy="2757487"/>
            <a:chOff x="1405" y="1229"/>
            <a:chExt cx="2906" cy="1737"/>
          </a:xfrm>
        </p:grpSpPr>
        <p:sp>
          <p:nvSpPr>
            <p:cNvPr id="13" name="Arc 12"/>
            <p:cNvSpPr>
              <a:spLocks/>
            </p:cNvSpPr>
            <p:nvPr/>
          </p:nvSpPr>
          <p:spPr bwMode="auto">
            <a:xfrm rot="6300000">
              <a:off x="2186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Arc 13"/>
            <p:cNvSpPr>
              <a:spLocks/>
            </p:cNvSpPr>
            <p:nvPr/>
          </p:nvSpPr>
          <p:spPr bwMode="auto">
            <a:xfrm rot="17057622">
              <a:off x="181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Arc 14"/>
            <p:cNvSpPr>
              <a:spLocks/>
            </p:cNvSpPr>
            <p:nvPr/>
          </p:nvSpPr>
          <p:spPr bwMode="auto">
            <a:xfrm rot="20700000">
              <a:off x="1405" y="2810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Arc 15"/>
            <p:cNvSpPr>
              <a:spLocks/>
            </p:cNvSpPr>
            <p:nvPr/>
          </p:nvSpPr>
          <p:spPr bwMode="auto">
            <a:xfrm rot="15300000" flipH="1">
              <a:off x="2628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Arc 16"/>
            <p:cNvSpPr>
              <a:spLocks/>
            </p:cNvSpPr>
            <p:nvPr/>
          </p:nvSpPr>
          <p:spPr bwMode="auto">
            <a:xfrm rot="4542378" flipH="1">
              <a:off x="315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Arc 17"/>
            <p:cNvSpPr>
              <a:spLocks/>
            </p:cNvSpPr>
            <p:nvPr/>
          </p:nvSpPr>
          <p:spPr bwMode="auto">
            <a:xfrm rot="900000" flipH="1">
              <a:off x="3613" y="2812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581775" y="4849755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7381875" y="4849755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4991100" y="4844993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654916" y="2227205"/>
            <a:ext cx="4790094" cy="14219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means are close together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because there is only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 sampling distribution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true.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5029200" y="3751205"/>
            <a:ext cx="1016000" cy="1009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045201" y="3746443"/>
            <a:ext cx="511175" cy="995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6045200" y="3748031"/>
            <a:ext cx="1276350" cy="10128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209800" y="31369"/>
            <a:ext cx="7772400" cy="814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Variance: A Conceptual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62473" y="4968819"/>
                <a:ext cx="565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73" y="4968818"/>
                <a:ext cx="565604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18478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42841" y="4946594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40" y="4946593"/>
                <a:ext cx="572721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1808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149491" y="4968819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490" y="4968818"/>
                <a:ext cx="572721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1702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42176" y="3536254"/>
                <a:ext cx="1454885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75" y="3536254"/>
                <a:ext cx="1454885" cy="8334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733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E0F2-B44C-49DD-8499-E95ECB78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8A2D-5CB3-4F14-ABEE-A1BE140D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regression is an extension of simple linear regression</a:t>
            </a:r>
          </a:p>
          <a:p>
            <a:r>
              <a:rPr lang="en-US" dirty="0"/>
              <a:t>Linear regression </a:t>
            </a:r>
          </a:p>
          <a:p>
            <a:pPr lvl="1"/>
            <a:r>
              <a:rPr lang="en-US" dirty="0"/>
              <a:t>One-to-one relationship (study hours and score)</a:t>
            </a:r>
          </a:p>
          <a:p>
            <a:r>
              <a:rPr lang="en-US" dirty="0"/>
              <a:t>Multiple Regression</a:t>
            </a:r>
          </a:p>
          <a:p>
            <a:pPr lvl="1"/>
            <a:r>
              <a:rPr lang="en-US" dirty="0"/>
              <a:t>Many-to-one relationship (study hours and score, quality of instructor, how much caffeine you consumed,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1093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67FC-CC90-41A9-BD79-9F598962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54E0-7DAF-49CE-A1F5-5528AC18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more independent variables (or predictors) to a multiple regression does not mean it’s </a:t>
            </a:r>
            <a:r>
              <a:rPr lang="en-US" b="1" dirty="0">
                <a:solidFill>
                  <a:srgbClr val="7030A0"/>
                </a:solidFill>
              </a:rPr>
              <a:t>better</a:t>
            </a:r>
            <a:r>
              <a:rPr lang="en-US" dirty="0"/>
              <a:t> or offers </a:t>
            </a:r>
            <a:r>
              <a:rPr lang="en-US" dirty="0">
                <a:solidFill>
                  <a:srgbClr val="7030A0"/>
                </a:solidFill>
              </a:rPr>
              <a:t>better predictions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can actually be worse (overfitting the model).</a:t>
            </a:r>
          </a:p>
          <a:p>
            <a:pPr lvl="1"/>
            <a:r>
              <a:rPr lang="en-US" dirty="0"/>
              <a:t>The idea is to pick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best</a:t>
            </a:r>
            <a:r>
              <a:rPr lang="en-US" dirty="0"/>
              <a:t> variable.</a:t>
            </a:r>
          </a:p>
          <a:p>
            <a:r>
              <a:rPr lang="en-US" dirty="0"/>
              <a:t>Unlike setting up linear regression, setting up a multiple linear regression requires more time 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Tests for significance</a:t>
            </a:r>
          </a:p>
          <a:p>
            <a:pPr lvl="1"/>
            <a:r>
              <a:rPr lang="en-US" dirty="0"/>
              <a:t>Simple linear regressions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36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dirty="0"/>
              <a:t>The Multiple Linear Regression Model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8229600" cy="4800600"/>
          </a:xfrm>
        </p:spPr>
        <p:txBody>
          <a:bodyPr>
            <a:normAutofit/>
          </a:bodyPr>
          <a:lstStyle/>
          <a:p>
            <a:pPr eaLnBrk="1" hangingPunct="1"/>
            <a:endParaRPr lang="en-US" dirty="0"/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/>
              <a:t>If there is more than one explanatory variable available, we can use </a:t>
            </a:r>
            <a:r>
              <a:rPr lang="en-US" b="1" dirty="0"/>
              <a:t>multiple regression</a:t>
            </a:r>
            <a:r>
              <a:rPr lang="en-US" dirty="0"/>
              <a:t>.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dirty="0"/>
              <a:t>For example, we analyze how debt payments are influenced by income, but ignored the possible effect of unemployment.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dirty="0"/>
              <a:t>Multiple regression allows us to explore how several variables influence the response variable.</a:t>
            </a:r>
          </a:p>
          <a:p>
            <a:pPr eaLnBrk="1" hangingPunct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135" y="1552483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b="0" dirty="0"/>
              <a:t>Estimate the multiple linear regression model and interpret the coefficients.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/>
              <a:t>The Multiple Regression Model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58889"/>
            <a:ext cx="8229600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4AA7DE-AF89-5364-F296-2B7A92A4C3DE}"/>
                  </a:ext>
                </a:extLst>
              </p14:cNvPr>
              <p14:cNvContentPartPr/>
              <p14:nvPr/>
            </p14:nvContentPartPr>
            <p14:xfrm>
              <a:off x="6096240" y="2127240"/>
              <a:ext cx="1554120" cy="41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4AA7DE-AF89-5364-F296-2B7A92A4C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6880" y="2117880"/>
                <a:ext cx="1572840" cy="43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1981200" y="277814"/>
            <a:ext cx="8229600" cy="1017587"/>
          </a:xfrm>
        </p:spPr>
        <p:txBody>
          <a:bodyPr/>
          <a:lstStyle/>
          <a:p>
            <a:pPr eaLnBrk="1" hangingPunct="1"/>
            <a:r>
              <a:rPr lang="en-US" dirty="0"/>
              <a:t>The Estimated Equation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39839"/>
            <a:ext cx="82296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0824C0-D297-8044-8531-89520D029E63}"/>
                  </a:ext>
                </a:extLst>
              </p14:cNvPr>
              <p14:cNvContentPartPr/>
              <p14:nvPr/>
            </p14:nvContentPartPr>
            <p14:xfrm>
              <a:off x="3840120" y="4392720"/>
              <a:ext cx="2745000" cy="148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0824C0-D297-8044-8531-89520D029E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3920" y="4376520"/>
                <a:ext cx="2777400" cy="151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dirty="0"/>
              <a:t>Debt Payments</a:t>
            </a:r>
            <a:br>
              <a:rPr lang="en-US" sz="4000" dirty="0"/>
            </a:br>
            <a:r>
              <a:rPr lang="en-US" sz="4000" dirty="0"/>
              <a:t>Adding a Second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064" y="1489076"/>
            <a:ext cx="8186737" cy="4911725"/>
          </a:xfrm>
        </p:spPr>
        <p:txBody>
          <a:bodyPr rtlCol="0">
            <a:normAutofit/>
          </a:bodyPr>
          <a:lstStyle/>
          <a:p>
            <a:pPr>
              <a:spcAft>
                <a:spcPts val="1000"/>
              </a:spcAft>
              <a:defRPr/>
            </a:pPr>
            <a:r>
              <a:rPr lang="en-US" dirty="0"/>
              <a:t>In addition to income, the unemployment rate may also influence an area’s average debt payments.</a:t>
            </a:r>
          </a:p>
          <a:p>
            <a:pPr>
              <a:spcAft>
                <a:spcPts val="1000"/>
              </a:spcAft>
              <a:defRPr/>
            </a:pPr>
            <a:r>
              <a:rPr lang="en-US" dirty="0"/>
              <a:t>Excel File </a:t>
            </a:r>
            <a:r>
              <a:rPr lang="en-US" dirty="0" err="1"/>
              <a:t>Debt_Payments</a:t>
            </a:r>
            <a:endParaRPr lang="en-US" dirty="0"/>
          </a:p>
          <a:p>
            <a:pPr>
              <a:spcAft>
                <a:spcPts val="1000"/>
              </a:spcAft>
              <a:defRPr/>
            </a:pPr>
            <a:r>
              <a:rPr lang="en-US" dirty="0"/>
              <a:t>Utilizing Excel, we can easily add the additional explanatory variable by choosing </a:t>
            </a:r>
            <a:r>
              <a:rPr lang="en-US" b="1" dirty="0"/>
              <a:t>Data &gt; Data Analysis &gt; Regression</a:t>
            </a:r>
            <a:r>
              <a:rPr lang="en-US" dirty="0"/>
              <a:t> as before, but now select both income and the unemployment rate data for </a:t>
            </a:r>
            <a:r>
              <a:rPr lang="en-US" i="1" dirty="0"/>
              <a:t>Input X Range</a:t>
            </a:r>
            <a:r>
              <a:rPr lang="en-US" dirty="0"/>
              <a:t>.</a:t>
            </a:r>
          </a:p>
          <a:p>
            <a:pPr>
              <a:spcAft>
                <a:spcPts val="1000"/>
              </a:spcAft>
              <a:defRPr/>
            </a:pPr>
            <a:r>
              <a:rPr lang="en-US" dirty="0"/>
              <a:t>Excel requires that the explanatory variables be in contiguous columns.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/>
              <a:t>Debt Payment: </a:t>
            </a:r>
            <a:br>
              <a:rPr lang="en-US" sz="3600" dirty="0"/>
            </a:br>
            <a:r>
              <a:rPr lang="en-US" sz="3600" dirty="0"/>
              <a:t>Expanded Computer Output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1981200" y="1493520"/>
            <a:ext cx="81534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output reflects the additional coefficient estimate for unemployment. The other coefficients also change slightly.</a:t>
            </a:r>
          </a:p>
        </p:txBody>
      </p:sp>
      <p:pic>
        <p:nvPicPr>
          <p:cNvPr id="6861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2518" y="2341880"/>
            <a:ext cx="5226964" cy="39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dirty="0"/>
              <a:t>Debt Payment</a:t>
            </a:r>
            <a:br>
              <a:rPr lang="en-US" sz="4000" dirty="0"/>
            </a:br>
            <a:r>
              <a:rPr lang="en-US" sz="4000" dirty="0"/>
              <a:t>Interpretation of Slopes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4626"/>
            <a:ext cx="8229600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dirty="0"/>
              <a:t>Debt Payment</a:t>
            </a:r>
            <a:br>
              <a:rPr lang="en-US" sz="4000" dirty="0"/>
            </a:br>
            <a:r>
              <a:rPr lang="en-US" sz="4000" dirty="0"/>
              <a:t>Predicting the Debt Level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981200" y="1447801"/>
            <a:ext cx="8229600" cy="4683125"/>
          </a:xfrm>
          <a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 l="-222" t="-911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14.4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/>
              <a:t>The Adjusted R</a:t>
            </a:r>
            <a:r>
              <a:rPr lang="en-US" sz="4000" baseline="30000" dirty="0"/>
              <a:t>2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229600" cy="5059363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More explanatory variables always result in a higher R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dirty="0"/>
              <a:t>But some of these variables may be unimportant and should not be in the model.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dirty="0"/>
              <a:t>The </a:t>
            </a:r>
            <a:r>
              <a:rPr lang="en-US" b="1" dirty="0">
                <a:highlight>
                  <a:srgbClr val="FFFF00"/>
                </a:highlight>
              </a:rPr>
              <a:t>Adjusted R</a:t>
            </a:r>
            <a:r>
              <a:rPr lang="en-US" b="1" baseline="30000" dirty="0">
                <a:highlight>
                  <a:srgbClr val="FFFF00"/>
                </a:highlight>
              </a:rPr>
              <a:t>2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/>
              <a:t>tries to balance the raw explanatory power against the desire to include only important predictors.</a:t>
            </a:r>
          </a:p>
          <a:p>
            <a:pPr eaLnBrk="1" hangingPunct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019300" y="1714500"/>
            <a:ext cx="8166100" cy="39243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502026" y="2035175"/>
            <a:ext cx="4359275" cy="2846388"/>
          </a:xfrm>
          <a:custGeom>
            <a:avLst/>
            <a:gdLst/>
            <a:ahLst/>
            <a:cxnLst>
              <a:cxn ang="0">
                <a:pos x="1318" y="18"/>
              </a:cxn>
              <a:cxn ang="0">
                <a:pos x="1234" y="108"/>
              </a:cxn>
              <a:cxn ang="0">
                <a:pos x="1176" y="208"/>
              </a:cxn>
              <a:cxn ang="0">
                <a:pos x="1114" y="334"/>
              </a:cxn>
              <a:cxn ang="0">
                <a:pos x="1068" y="438"/>
              </a:cxn>
              <a:cxn ang="0">
                <a:pos x="1030" y="542"/>
              </a:cxn>
              <a:cxn ang="0">
                <a:pos x="988" y="652"/>
              </a:cxn>
              <a:cxn ang="0">
                <a:pos x="957" y="756"/>
              </a:cxn>
              <a:cxn ang="0">
                <a:pos x="930" y="861"/>
              </a:cxn>
              <a:cxn ang="0">
                <a:pos x="901" y="975"/>
              </a:cxn>
              <a:cxn ang="0">
                <a:pos x="867" y="1075"/>
              </a:cxn>
              <a:cxn ang="0">
                <a:pos x="830" y="1194"/>
              </a:cxn>
              <a:cxn ang="0">
                <a:pos x="786" y="1293"/>
              </a:cxn>
              <a:cxn ang="0">
                <a:pos x="732" y="1399"/>
              </a:cxn>
              <a:cxn ang="0">
                <a:pos x="662" y="1513"/>
              </a:cxn>
              <a:cxn ang="0">
                <a:pos x="586" y="1605"/>
              </a:cxn>
              <a:cxn ang="0">
                <a:pos x="490" y="1683"/>
              </a:cxn>
              <a:cxn ang="0">
                <a:pos x="388" y="1743"/>
              </a:cxn>
              <a:cxn ang="0">
                <a:pos x="295" y="1787"/>
              </a:cxn>
              <a:cxn ang="0">
                <a:pos x="193" y="1826"/>
              </a:cxn>
              <a:cxn ang="0">
                <a:pos x="79" y="1865"/>
              </a:cxn>
              <a:cxn ang="0">
                <a:pos x="6" y="1883"/>
              </a:cxn>
              <a:cxn ang="0">
                <a:pos x="2774" y="1922"/>
              </a:cxn>
              <a:cxn ang="0">
                <a:pos x="2726" y="1877"/>
              </a:cxn>
              <a:cxn ang="0">
                <a:pos x="2622" y="1845"/>
              </a:cxn>
              <a:cxn ang="0">
                <a:pos x="2510" y="1803"/>
              </a:cxn>
              <a:cxn ang="0">
                <a:pos x="2396" y="1755"/>
              </a:cxn>
              <a:cxn ang="0">
                <a:pos x="2278" y="1693"/>
              </a:cxn>
              <a:cxn ang="0">
                <a:pos x="2220" y="1655"/>
              </a:cxn>
              <a:cxn ang="0">
                <a:pos x="2156" y="1589"/>
              </a:cxn>
              <a:cxn ang="0">
                <a:pos x="2082" y="1503"/>
              </a:cxn>
              <a:cxn ang="0">
                <a:pos x="2022" y="1398"/>
              </a:cxn>
              <a:cxn ang="0">
                <a:pos x="1970" y="1298"/>
              </a:cxn>
              <a:cxn ang="0">
                <a:pos x="1928" y="1200"/>
              </a:cxn>
              <a:cxn ang="0">
                <a:pos x="1892" y="1100"/>
              </a:cxn>
              <a:cxn ang="0">
                <a:pos x="1862" y="1010"/>
              </a:cxn>
              <a:cxn ang="0">
                <a:pos x="1830" y="900"/>
              </a:cxn>
              <a:cxn ang="0">
                <a:pos x="1798" y="782"/>
              </a:cxn>
              <a:cxn ang="0">
                <a:pos x="1760" y="656"/>
              </a:cxn>
              <a:cxn ang="0">
                <a:pos x="1712" y="524"/>
              </a:cxn>
              <a:cxn ang="0">
                <a:pos x="1670" y="410"/>
              </a:cxn>
              <a:cxn ang="0">
                <a:pos x="1632" y="328"/>
              </a:cxn>
              <a:cxn ang="0">
                <a:pos x="1590" y="232"/>
              </a:cxn>
              <a:cxn ang="0">
                <a:pos x="1546" y="156"/>
              </a:cxn>
              <a:cxn ang="0">
                <a:pos x="1570" y="194"/>
              </a:cxn>
              <a:cxn ang="0">
                <a:pos x="1550" y="156"/>
              </a:cxn>
              <a:cxn ang="0">
                <a:pos x="1476" y="56"/>
              </a:cxn>
              <a:cxn ang="0">
                <a:pos x="1413" y="8"/>
              </a:cxn>
            </a:cxnLst>
            <a:rect l="0" t="0" r="r" b="b"/>
            <a:pathLst>
              <a:path w="2774" h="1925">
                <a:moveTo>
                  <a:pt x="1390" y="0"/>
                </a:moveTo>
                <a:lnTo>
                  <a:pt x="1350" y="0"/>
                </a:lnTo>
                <a:lnTo>
                  <a:pt x="1318" y="18"/>
                </a:lnTo>
                <a:lnTo>
                  <a:pt x="1289" y="40"/>
                </a:lnTo>
                <a:lnTo>
                  <a:pt x="1261" y="70"/>
                </a:lnTo>
                <a:lnTo>
                  <a:pt x="1234" y="108"/>
                </a:lnTo>
                <a:lnTo>
                  <a:pt x="1211" y="144"/>
                </a:lnTo>
                <a:lnTo>
                  <a:pt x="1193" y="173"/>
                </a:lnTo>
                <a:lnTo>
                  <a:pt x="1176" y="208"/>
                </a:lnTo>
                <a:lnTo>
                  <a:pt x="1152" y="256"/>
                </a:lnTo>
                <a:lnTo>
                  <a:pt x="1132" y="296"/>
                </a:lnTo>
                <a:lnTo>
                  <a:pt x="1114" y="334"/>
                </a:lnTo>
                <a:lnTo>
                  <a:pt x="1094" y="378"/>
                </a:lnTo>
                <a:lnTo>
                  <a:pt x="1082" y="410"/>
                </a:lnTo>
                <a:lnTo>
                  <a:pt x="1068" y="438"/>
                </a:lnTo>
                <a:lnTo>
                  <a:pt x="1052" y="482"/>
                </a:lnTo>
                <a:lnTo>
                  <a:pt x="1040" y="514"/>
                </a:lnTo>
                <a:lnTo>
                  <a:pt x="1030" y="542"/>
                </a:lnTo>
                <a:lnTo>
                  <a:pt x="1022" y="570"/>
                </a:lnTo>
                <a:lnTo>
                  <a:pt x="1008" y="606"/>
                </a:lnTo>
                <a:lnTo>
                  <a:pt x="988" y="652"/>
                </a:lnTo>
                <a:lnTo>
                  <a:pt x="979" y="688"/>
                </a:lnTo>
                <a:lnTo>
                  <a:pt x="965" y="726"/>
                </a:lnTo>
                <a:lnTo>
                  <a:pt x="957" y="756"/>
                </a:lnTo>
                <a:lnTo>
                  <a:pt x="949" y="786"/>
                </a:lnTo>
                <a:lnTo>
                  <a:pt x="940" y="829"/>
                </a:lnTo>
                <a:lnTo>
                  <a:pt x="930" y="861"/>
                </a:lnTo>
                <a:lnTo>
                  <a:pt x="922" y="902"/>
                </a:lnTo>
                <a:lnTo>
                  <a:pt x="908" y="942"/>
                </a:lnTo>
                <a:lnTo>
                  <a:pt x="901" y="975"/>
                </a:lnTo>
                <a:lnTo>
                  <a:pt x="891" y="1007"/>
                </a:lnTo>
                <a:lnTo>
                  <a:pt x="883" y="1041"/>
                </a:lnTo>
                <a:lnTo>
                  <a:pt x="867" y="1075"/>
                </a:lnTo>
                <a:lnTo>
                  <a:pt x="852" y="1123"/>
                </a:lnTo>
                <a:lnTo>
                  <a:pt x="836" y="1168"/>
                </a:lnTo>
                <a:lnTo>
                  <a:pt x="830" y="1194"/>
                </a:lnTo>
                <a:lnTo>
                  <a:pt x="819" y="1222"/>
                </a:lnTo>
                <a:lnTo>
                  <a:pt x="800" y="1263"/>
                </a:lnTo>
                <a:lnTo>
                  <a:pt x="786" y="1293"/>
                </a:lnTo>
                <a:lnTo>
                  <a:pt x="772" y="1330"/>
                </a:lnTo>
                <a:lnTo>
                  <a:pt x="750" y="1367"/>
                </a:lnTo>
                <a:lnTo>
                  <a:pt x="732" y="1399"/>
                </a:lnTo>
                <a:lnTo>
                  <a:pt x="708" y="1437"/>
                </a:lnTo>
                <a:lnTo>
                  <a:pt x="686" y="1477"/>
                </a:lnTo>
                <a:lnTo>
                  <a:pt x="662" y="1513"/>
                </a:lnTo>
                <a:lnTo>
                  <a:pt x="634" y="1551"/>
                </a:lnTo>
                <a:lnTo>
                  <a:pt x="614" y="1579"/>
                </a:lnTo>
                <a:lnTo>
                  <a:pt x="586" y="1605"/>
                </a:lnTo>
                <a:lnTo>
                  <a:pt x="558" y="1633"/>
                </a:lnTo>
                <a:lnTo>
                  <a:pt x="536" y="1653"/>
                </a:lnTo>
                <a:lnTo>
                  <a:pt x="490" y="1683"/>
                </a:lnTo>
                <a:lnTo>
                  <a:pt x="450" y="1711"/>
                </a:lnTo>
                <a:lnTo>
                  <a:pt x="416" y="1723"/>
                </a:lnTo>
                <a:lnTo>
                  <a:pt x="388" y="1743"/>
                </a:lnTo>
                <a:lnTo>
                  <a:pt x="357" y="1759"/>
                </a:lnTo>
                <a:lnTo>
                  <a:pt x="327" y="1772"/>
                </a:lnTo>
                <a:lnTo>
                  <a:pt x="295" y="1787"/>
                </a:lnTo>
                <a:lnTo>
                  <a:pt x="263" y="1799"/>
                </a:lnTo>
                <a:lnTo>
                  <a:pt x="231" y="1808"/>
                </a:lnTo>
                <a:lnTo>
                  <a:pt x="193" y="1826"/>
                </a:lnTo>
                <a:lnTo>
                  <a:pt x="158" y="1838"/>
                </a:lnTo>
                <a:lnTo>
                  <a:pt x="117" y="1853"/>
                </a:lnTo>
                <a:lnTo>
                  <a:pt x="79" y="1865"/>
                </a:lnTo>
                <a:lnTo>
                  <a:pt x="44" y="1874"/>
                </a:lnTo>
                <a:lnTo>
                  <a:pt x="29" y="1877"/>
                </a:lnTo>
                <a:lnTo>
                  <a:pt x="6" y="1883"/>
                </a:lnTo>
                <a:lnTo>
                  <a:pt x="3" y="1907"/>
                </a:lnTo>
                <a:lnTo>
                  <a:pt x="0" y="1925"/>
                </a:lnTo>
                <a:lnTo>
                  <a:pt x="2774" y="1922"/>
                </a:lnTo>
                <a:lnTo>
                  <a:pt x="2772" y="1891"/>
                </a:lnTo>
                <a:lnTo>
                  <a:pt x="2750" y="1881"/>
                </a:lnTo>
                <a:lnTo>
                  <a:pt x="2726" y="1877"/>
                </a:lnTo>
                <a:lnTo>
                  <a:pt x="2684" y="1865"/>
                </a:lnTo>
                <a:lnTo>
                  <a:pt x="2654" y="1855"/>
                </a:lnTo>
                <a:lnTo>
                  <a:pt x="2622" y="1845"/>
                </a:lnTo>
                <a:lnTo>
                  <a:pt x="2596" y="1835"/>
                </a:lnTo>
                <a:lnTo>
                  <a:pt x="2558" y="1825"/>
                </a:lnTo>
                <a:lnTo>
                  <a:pt x="2510" y="1803"/>
                </a:lnTo>
                <a:lnTo>
                  <a:pt x="2468" y="1789"/>
                </a:lnTo>
                <a:lnTo>
                  <a:pt x="2432" y="1775"/>
                </a:lnTo>
                <a:lnTo>
                  <a:pt x="2396" y="1755"/>
                </a:lnTo>
                <a:lnTo>
                  <a:pt x="2362" y="1737"/>
                </a:lnTo>
                <a:lnTo>
                  <a:pt x="2316" y="1715"/>
                </a:lnTo>
                <a:lnTo>
                  <a:pt x="2278" y="1693"/>
                </a:lnTo>
                <a:lnTo>
                  <a:pt x="2258" y="1681"/>
                </a:lnTo>
                <a:lnTo>
                  <a:pt x="2240" y="1671"/>
                </a:lnTo>
                <a:lnTo>
                  <a:pt x="2220" y="1655"/>
                </a:lnTo>
                <a:lnTo>
                  <a:pt x="2206" y="1643"/>
                </a:lnTo>
                <a:lnTo>
                  <a:pt x="2181" y="1615"/>
                </a:lnTo>
                <a:lnTo>
                  <a:pt x="2156" y="1589"/>
                </a:lnTo>
                <a:lnTo>
                  <a:pt x="2129" y="1563"/>
                </a:lnTo>
                <a:lnTo>
                  <a:pt x="2105" y="1531"/>
                </a:lnTo>
                <a:lnTo>
                  <a:pt x="2082" y="1503"/>
                </a:lnTo>
                <a:lnTo>
                  <a:pt x="2057" y="1461"/>
                </a:lnTo>
                <a:lnTo>
                  <a:pt x="2039" y="1432"/>
                </a:lnTo>
                <a:lnTo>
                  <a:pt x="2022" y="1398"/>
                </a:lnTo>
                <a:lnTo>
                  <a:pt x="2004" y="1364"/>
                </a:lnTo>
                <a:lnTo>
                  <a:pt x="1986" y="1332"/>
                </a:lnTo>
                <a:lnTo>
                  <a:pt x="1970" y="1298"/>
                </a:lnTo>
                <a:lnTo>
                  <a:pt x="1956" y="1270"/>
                </a:lnTo>
                <a:lnTo>
                  <a:pt x="1944" y="1240"/>
                </a:lnTo>
                <a:lnTo>
                  <a:pt x="1928" y="1200"/>
                </a:lnTo>
                <a:lnTo>
                  <a:pt x="1914" y="1158"/>
                </a:lnTo>
                <a:lnTo>
                  <a:pt x="1904" y="1132"/>
                </a:lnTo>
                <a:lnTo>
                  <a:pt x="1892" y="1100"/>
                </a:lnTo>
                <a:lnTo>
                  <a:pt x="1882" y="1072"/>
                </a:lnTo>
                <a:lnTo>
                  <a:pt x="1872" y="1044"/>
                </a:lnTo>
                <a:lnTo>
                  <a:pt x="1862" y="1010"/>
                </a:lnTo>
                <a:lnTo>
                  <a:pt x="1852" y="976"/>
                </a:lnTo>
                <a:lnTo>
                  <a:pt x="1840" y="932"/>
                </a:lnTo>
                <a:lnTo>
                  <a:pt x="1830" y="900"/>
                </a:lnTo>
                <a:lnTo>
                  <a:pt x="1818" y="854"/>
                </a:lnTo>
                <a:lnTo>
                  <a:pt x="1808" y="818"/>
                </a:lnTo>
                <a:lnTo>
                  <a:pt x="1798" y="782"/>
                </a:lnTo>
                <a:lnTo>
                  <a:pt x="1788" y="744"/>
                </a:lnTo>
                <a:lnTo>
                  <a:pt x="1778" y="710"/>
                </a:lnTo>
                <a:lnTo>
                  <a:pt x="1760" y="656"/>
                </a:lnTo>
                <a:lnTo>
                  <a:pt x="1742" y="598"/>
                </a:lnTo>
                <a:lnTo>
                  <a:pt x="1726" y="560"/>
                </a:lnTo>
                <a:lnTo>
                  <a:pt x="1712" y="524"/>
                </a:lnTo>
                <a:lnTo>
                  <a:pt x="1702" y="494"/>
                </a:lnTo>
                <a:lnTo>
                  <a:pt x="1686" y="450"/>
                </a:lnTo>
                <a:lnTo>
                  <a:pt x="1670" y="410"/>
                </a:lnTo>
                <a:lnTo>
                  <a:pt x="1648" y="354"/>
                </a:lnTo>
                <a:lnTo>
                  <a:pt x="1660" y="384"/>
                </a:lnTo>
                <a:lnTo>
                  <a:pt x="1632" y="328"/>
                </a:lnTo>
                <a:lnTo>
                  <a:pt x="1622" y="298"/>
                </a:lnTo>
                <a:lnTo>
                  <a:pt x="1608" y="266"/>
                </a:lnTo>
                <a:lnTo>
                  <a:pt x="1590" y="232"/>
                </a:lnTo>
                <a:lnTo>
                  <a:pt x="1564" y="178"/>
                </a:lnTo>
                <a:lnTo>
                  <a:pt x="1560" y="178"/>
                </a:lnTo>
                <a:lnTo>
                  <a:pt x="1546" y="156"/>
                </a:lnTo>
                <a:lnTo>
                  <a:pt x="1530" y="128"/>
                </a:lnTo>
                <a:lnTo>
                  <a:pt x="1542" y="144"/>
                </a:lnTo>
                <a:lnTo>
                  <a:pt x="1570" y="194"/>
                </a:lnTo>
                <a:lnTo>
                  <a:pt x="1580" y="214"/>
                </a:lnTo>
                <a:lnTo>
                  <a:pt x="1560" y="169"/>
                </a:lnTo>
                <a:lnTo>
                  <a:pt x="1550" y="156"/>
                </a:lnTo>
                <a:lnTo>
                  <a:pt x="1518" y="110"/>
                </a:lnTo>
                <a:lnTo>
                  <a:pt x="1498" y="84"/>
                </a:lnTo>
                <a:lnTo>
                  <a:pt x="1476" y="56"/>
                </a:lnTo>
                <a:lnTo>
                  <a:pt x="1456" y="36"/>
                </a:lnTo>
                <a:lnTo>
                  <a:pt x="1434" y="22"/>
                </a:lnTo>
                <a:lnTo>
                  <a:pt x="1413" y="8"/>
                </a:lnTo>
                <a:lnTo>
                  <a:pt x="1390" y="0"/>
                </a:lnTo>
              </a:path>
            </a:pathLst>
          </a:custGeom>
          <a:solidFill>
            <a:schemeClr val="bg1">
              <a:lumMod val="75000"/>
            </a:schemeClr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19589" y="4844581"/>
            <a:ext cx="54768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>
              <a:defRPr/>
            </a:pPr>
            <a:r>
              <a:rPr lang="en-US" sz="2400" i="1" dirty="0">
                <a:latin typeface="Symbol" pitchFamily="18" charset="2"/>
              </a:rPr>
              <a:t></a:t>
            </a:r>
            <a:r>
              <a:rPr lang="en-US" sz="2400" baseline="-25000" dirty="0">
                <a:latin typeface="Book Antiqua" pitchFamily="18" charset="0"/>
              </a:rPr>
              <a:t>3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2230438" y="4899025"/>
            <a:ext cx="7745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2397126" y="2054225"/>
            <a:ext cx="4359275" cy="2846388"/>
          </a:xfrm>
          <a:custGeom>
            <a:avLst/>
            <a:gdLst/>
            <a:ahLst/>
            <a:cxnLst>
              <a:cxn ang="0">
                <a:pos x="1318" y="18"/>
              </a:cxn>
              <a:cxn ang="0">
                <a:pos x="1234" y="108"/>
              </a:cxn>
              <a:cxn ang="0">
                <a:pos x="1176" y="208"/>
              </a:cxn>
              <a:cxn ang="0">
                <a:pos x="1114" y="334"/>
              </a:cxn>
              <a:cxn ang="0">
                <a:pos x="1068" y="438"/>
              </a:cxn>
              <a:cxn ang="0">
                <a:pos x="1030" y="542"/>
              </a:cxn>
              <a:cxn ang="0">
                <a:pos x="988" y="652"/>
              </a:cxn>
              <a:cxn ang="0">
                <a:pos x="957" y="756"/>
              </a:cxn>
              <a:cxn ang="0">
                <a:pos x="930" y="861"/>
              </a:cxn>
              <a:cxn ang="0">
                <a:pos x="901" y="975"/>
              </a:cxn>
              <a:cxn ang="0">
                <a:pos x="867" y="1075"/>
              </a:cxn>
              <a:cxn ang="0">
                <a:pos x="830" y="1194"/>
              </a:cxn>
              <a:cxn ang="0">
                <a:pos x="786" y="1293"/>
              </a:cxn>
              <a:cxn ang="0">
                <a:pos x="732" y="1399"/>
              </a:cxn>
              <a:cxn ang="0">
                <a:pos x="662" y="1513"/>
              </a:cxn>
              <a:cxn ang="0">
                <a:pos x="586" y="1605"/>
              </a:cxn>
              <a:cxn ang="0">
                <a:pos x="490" y="1683"/>
              </a:cxn>
              <a:cxn ang="0">
                <a:pos x="388" y="1743"/>
              </a:cxn>
              <a:cxn ang="0">
                <a:pos x="295" y="1787"/>
              </a:cxn>
              <a:cxn ang="0">
                <a:pos x="193" y="1826"/>
              </a:cxn>
              <a:cxn ang="0">
                <a:pos x="79" y="1865"/>
              </a:cxn>
              <a:cxn ang="0">
                <a:pos x="6" y="1883"/>
              </a:cxn>
              <a:cxn ang="0">
                <a:pos x="2774" y="1922"/>
              </a:cxn>
              <a:cxn ang="0">
                <a:pos x="2726" y="1877"/>
              </a:cxn>
              <a:cxn ang="0">
                <a:pos x="2622" y="1845"/>
              </a:cxn>
              <a:cxn ang="0">
                <a:pos x="2510" y="1803"/>
              </a:cxn>
              <a:cxn ang="0">
                <a:pos x="2396" y="1755"/>
              </a:cxn>
              <a:cxn ang="0">
                <a:pos x="2278" y="1693"/>
              </a:cxn>
              <a:cxn ang="0">
                <a:pos x="2220" y="1655"/>
              </a:cxn>
              <a:cxn ang="0">
                <a:pos x="2156" y="1589"/>
              </a:cxn>
              <a:cxn ang="0">
                <a:pos x="2082" y="1503"/>
              </a:cxn>
              <a:cxn ang="0">
                <a:pos x="2022" y="1398"/>
              </a:cxn>
              <a:cxn ang="0">
                <a:pos x="1970" y="1298"/>
              </a:cxn>
              <a:cxn ang="0">
                <a:pos x="1928" y="1200"/>
              </a:cxn>
              <a:cxn ang="0">
                <a:pos x="1892" y="1100"/>
              </a:cxn>
              <a:cxn ang="0">
                <a:pos x="1862" y="1010"/>
              </a:cxn>
              <a:cxn ang="0">
                <a:pos x="1830" y="900"/>
              </a:cxn>
              <a:cxn ang="0">
                <a:pos x="1798" y="782"/>
              </a:cxn>
              <a:cxn ang="0">
                <a:pos x="1760" y="656"/>
              </a:cxn>
              <a:cxn ang="0">
                <a:pos x="1712" y="524"/>
              </a:cxn>
              <a:cxn ang="0">
                <a:pos x="1670" y="410"/>
              </a:cxn>
              <a:cxn ang="0">
                <a:pos x="1632" y="328"/>
              </a:cxn>
              <a:cxn ang="0">
                <a:pos x="1590" y="232"/>
              </a:cxn>
              <a:cxn ang="0">
                <a:pos x="1546" y="156"/>
              </a:cxn>
              <a:cxn ang="0">
                <a:pos x="1570" y="194"/>
              </a:cxn>
              <a:cxn ang="0">
                <a:pos x="1550" y="156"/>
              </a:cxn>
              <a:cxn ang="0">
                <a:pos x="1476" y="56"/>
              </a:cxn>
              <a:cxn ang="0">
                <a:pos x="1413" y="8"/>
              </a:cxn>
            </a:cxnLst>
            <a:rect l="0" t="0" r="r" b="b"/>
            <a:pathLst>
              <a:path w="2774" h="1925">
                <a:moveTo>
                  <a:pt x="1390" y="0"/>
                </a:moveTo>
                <a:lnTo>
                  <a:pt x="1350" y="0"/>
                </a:lnTo>
                <a:lnTo>
                  <a:pt x="1318" y="18"/>
                </a:lnTo>
                <a:lnTo>
                  <a:pt x="1289" y="40"/>
                </a:lnTo>
                <a:lnTo>
                  <a:pt x="1261" y="70"/>
                </a:lnTo>
                <a:lnTo>
                  <a:pt x="1234" y="108"/>
                </a:lnTo>
                <a:lnTo>
                  <a:pt x="1211" y="144"/>
                </a:lnTo>
                <a:lnTo>
                  <a:pt x="1193" y="173"/>
                </a:lnTo>
                <a:lnTo>
                  <a:pt x="1176" y="208"/>
                </a:lnTo>
                <a:lnTo>
                  <a:pt x="1152" y="256"/>
                </a:lnTo>
                <a:lnTo>
                  <a:pt x="1132" y="296"/>
                </a:lnTo>
                <a:lnTo>
                  <a:pt x="1114" y="334"/>
                </a:lnTo>
                <a:lnTo>
                  <a:pt x="1094" y="378"/>
                </a:lnTo>
                <a:lnTo>
                  <a:pt x="1082" y="410"/>
                </a:lnTo>
                <a:lnTo>
                  <a:pt x="1068" y="438"/>
                </a:lnTo>
                <a:lnTo>
                  <a:pt x="1052" y="482"/>
                </a:lnTo>
                <a:lnTo>
                  <a:pt x="1040" y="514"/>
                </a:lnTo>
                <a:lnTo>
                  <a:pt x="1030" y="542"/>
                </a:lnTo>
                <a:lnTo>
                  <a:pt x="1022" y="570"/>
                </a:lnTo>
                <a:lnTo>
                  <a:pt x="1008" y="606"/>
                </a:lnTo>
                <a:lnTo>
                  <a:pt x="988" y="652"/>
                </a:lnTo>
                <a:lnTo>
                  <a:pt x="979" y="688"/>
                </a:lnTo>
                <a:lnTo>
                  <a:pt x="965" y="726"/>
                </a:lnTo>
                <a:lnTo>
                  <a:pt x="957" y="756"/>
                </a:lnTo>
                <a:lnTo>
                  <a:pt x="949" y="786"/>
                </a:lnTo>
                <a:lnTo>
                  <a:pt x="940" y="829"/>
                </a:lnTo>
                <a:lnTo>
                  <a:pt x="930" y="861"/>
                </a:lnTo>
                <a:lnTo>
                  <a:pt x="922" y="902"/>
                </a:lnTo>
                <a:lnTo>
                  <a:pt x="908" y="942"/>
                </a:lnTo>
                <a:lnTo>
                  <a:pt x="901" y="975"/>
                </a:lnTo>
                <a:lnTo>
                  <a:pt x="891" y="1007"/>
                </a:lnTo>
                <a:lnTo>
                  <a:pt x="883" y="1041"/>
                </a:lnTo>
                <a:lnTo>
                  <a:pt x="867" y="1075"/>
                </a:lnTo>
                <a:lnTo>
                  <a:pt x="852" y="1123"/>
                </a:lnTo>
                <a:lnTo>
                  <a:pt x="836" y="1168"/>
                </a:lnTo>
                <a:lnTo>
                  <a:pt x="830" y="1194"/>
                </a:lnTo>
                <a:lnTo>
                  <a:pt x="819" y="1222"/>
                </a:lnTo>
                <a:lnTo>
                  <a:pt x="800" y="1263"/>
                </a:lnTo>
                <a:lnTo>
                  <a:pt x="786" y="1293"/>
                </a:lnTo>
                <a:lnTo>
                  <a:pt x="772" y="1330"/>
                </a:lnTo>
                <a:lnTo>
                  <a:pt x="750" y="1367"/>
                </a:lnTo>
                <a:lnTo>
                  <a:pt x="732" y="1399"/>
                </a:lnTo>
                <a:lnTo>
                  <a:pt x="708" y="1437"/>
                </a:lnTo>
                <a:lnTo>
                  <a:pt x="686" y="1477"/>
                </a:lnTo>
                <a:lnTo>
                  <a:pt x="662" y="1513"/>
                </a:lnTo>
                <a:lnTo>
                  <a:pt x="634" y="1551"/>
                </a:lnTo>
                <a:lnTo>
                  <a:pt x="614" y="1579"/>
                </a:lnTo>
                <a:lnTo>
                  <a:pt x="586" y="1605"/>
                </a:lnTo>
                <a:lnTo>
                  <a:pt x="558" y="1633"/>
                </a:lnTo>
                <a:lnTo>
                  <a:pt x="536" y="1653"/>
                </a:lnTo>
                <a:lnTo>
                  <a:pt x="490" y="1683"/>
                </a:lnTo>
                <a:lnTo>
                  <a:pt x="450" y="1711"/>
                </a:lnTo>
                <a:lnTo>
                  <a:pt x="416" y="1723"/>
                </a:lnTo>
                <a:lnTo>
                  <a:pt x="388" y="1743"/>
                </a:lnTo>
                <a:lnTo>
                  <a:pt x="357" y="1759"/>
                </a:lnTo>
                <a:lnTo>
                  <a:pt x="327" y="1772"/>
                </a:lnTo>
                <a:lnTo>
                  <a:pt x="295" y="1787"/>
                </a:lnTo>
                <a:lnTo>
                  <a:pt x="263" y="1799"/>
                </a:lnTo>
                <a:lnTo>
                  <a:pt x="231" y="1808"/>
                </a:lnTo>
                <a:lnTo>
                  <a:pt x="193" y="1826"/>
                </a:lnTo>
                <a:lnTo>
                  <a:pt x="158" y="1838"/>
                </a:lnTo>
                <a:lnTo>
                  <a:pt x="117" y="1853"/>
                </a:lnTo>
                <a:lnTo>
                  <a:pt x="79" y="1865"/>
                </a:lnTo>
                <a:lnTo>
                  <a:pt x="44" y="1874"/>
                </a:lnTo>
                <a:lnTo>
                  <a:pt x="29" y="1877"/>
                </a:lnTo>
                <a:lnTo>
                  <a:pt x="6" y="1883"/>
                </a:lnTo>
                <a:lnTo>
                  <a:pt x="3" y="1907"/>
                </a:lnTo>
                <a:lnTo>
                  <a:pt x="0" y="1925"/>
                </a:lnTo>
                <a:lnTo>
                  <a:pt x="2774" y="1922"/>
                </a:lnTo>
                <a:lnTo>
                  <a:pt x="2772" y="1891"/>
                </a:lnTo>
                <a:lnTo>
                  <a:pt x="2750" y="1881"/>
                </a:lnTo>
                <a:lnTo>
                  <a:pt x="2726" y="1877"/>
                </a:lnTo>
                <a:lnTo>
                  <a:pt x="2684" y="1865"/>
                </a:lnTo>
                <a:lnTo>
                  <a:pt x="2654" y="1855"/>
                </a:lnTo>
                <a:lnTo>
                  <a:pt x="2622" y="1845"/>
                </a:lnTo>
                <a:lnTo>
                  <a:pt x="2596" y="1835"/>
                </a:lnTo>
                <a:lnTo>
                  <a:pt x="2558" y="1825"/>
                </a:lnTo>
                <a:lnTo>
                  <a:pt x="2510" y="1803"/>
                </a:lnTo>
                <a:lnTo>
                  <a:pt x="2468" y="1789"/>
                </a:lnTo>
                <a:lnTo>
                  <a:pt x="2432" y="1775"/>
                </a:lnTo>
                <a:lnTo>
                  <a:pt x="2396" y="1755"/>
                </a:lnTo>
                <a:lnTo>
                  <a:pt x="2362" y="1737"/>
                </a:lnTo>
                <a:lnTo>
                  <a:pt x="2316" y="1715"/>
                </a:lnTo>
                <a:lnTo>
                  <a:pt x="2278" y="1693"/>
                </a:lnTo>
                <a:lnTo>
                  <a:pt x="2258" y="1681"/>
                </a:lnTo>
                <a:lnTo>
                  <a:pt x="2240" y="1671"/>
                </a:lnTo>
                <a:lnTo>
                  <a:pt x="2220" y="1655"/>
                </a:lnTo>
                <a:lnTo>
                  <a:pt x="2206" y="1643"/>
                </a:lnTo>
                <a:lnTo>
                  <a:pt x="2181" y="1615"/>
                </a:lnTo>
                <a:lnTo>
                  <a:pt x="2156" y="1589"/>
                </a:lnTo>
                <a:lnTo>
                  <a:pt x="2129" y="1563"/>
                </a:lnTo>
                <a:lnTo>
                  <a:pt x="2105" y="1531"/>
                </a:lnTo>
                <a:lnTo>
                  <a:pt x="2082" y="1503"/>
                </a:lnTo>
                <a:lnTo>
                  <a:pt x="2057" y="1461"/>
                </a:lnTo>
                <a:lnTo>
                  <a:pt x="2039" y="1432"/>
                </a:lnTo>
                <a:lnTo>
                  <a:pt x="2022" y="1398"/>
                </a:lnTo>
                <a:lnTo>
                  <a:pt x="2004" y="1364"/>
                </a:lnTo>
                <a:lnTo>
                  <a:pt x="1986" y="1332"/>
                </a:lnTo>
                <a:lnTo>
                  <a:pt x="1970" y="1298"/>
                </a:lnTo>
                <a:lnTo>
                  <a:pt x="1956" y="1270"/>
                </a:lnTo>
                <a:lnTo>
                  <a:pt x="1944" y="1240"/>
                </a:lnTo>
                <a:lnTo>
                  <a:pt x="1928" y="1200"/>
                </a:lnTo>
                <a:lnTo>
                  <a:pt x="1914" y="1158"/>
                </a:lnTo>
                <a:lnTo>
                  <a:pt x="1904" y="1132"/>
                </a:lnTo>
                <a:lnTo>
                  <a:pt x="1892" y="1100"/>
                </a:lnTo>
                <a:lnTo>
                  <a:pt x="1882" y="1072"/>
                </a:lnTo>
                <a:lnTo>
                  <a:pt x="1872" y="1044"/>
                </a:lnTo>
                <a:lnTo>
                  <a:pt x="1862" y="1010"/>
                </a:lnTo>
                <a:lnTo>
                  <a:pt x="1852" y="976"/>
                </a:lnTo>
                <a:lnTo>
                  <a:pt x="1840" y="932"/>
                </a:lnTo>
                <a:lnTo>
                  <a:pt x="1830" y="900"/>
                </a:lnTo>
                <a:lnTo>
                  <a:pt x="1818" y="854"/>
                </a:lnTo>
                <a:lnTo>
                  <a:pt x="1808" y="818"/>
                </a:lnTo>
                <a:lnTo>
                  <a:pt x="1798" y="782"/>
                </a:lnTo>
                <a:lnTo>
                  <a:pt x="1788" y="744"/>
                </a:lnTo>
                <a:lnTo>
                  <a:pt x="1778" y="710"/>
                </a:lnTo>
                <a:lnTo>
                  <a:pt x="1760" y="656"/>
                </a:lnTo>
                <a:lnTo>
                  <a:pt x="1742" y="598"/>
                </a:lnTo>
                <a:lnTo>
                  <a:pt x="1726" y="560"/>
                </a:lnTo>
                <a:lnTo>
                  <a:pt x="1712" y="524"/>
                </a:lnTo>
                <a:lnTo>
                  <a:pt x="1702" y="494"/>
                </a:lnTo>
                <a:lnTo>
                  <a:pt x="1686" y="450"/>
                </a:lnTo>
                <a:lnTo>
                  <a:pt x="1670" y="410"/>
                </a:lnTo>
                <a:lnTo>
                  <a:pt x="1648" y="354"/>
                </a:lnTo>
                <a:lnTo>
                  <a:pt x="1660" y="384"/>
                </a:lnTo>
                <a:lnTo>
                  <a:pt x="1632" y="328"/>
                </a:lnTo>
                <a:lnTo>
                  <a:pt x="1622" y="298"/>
                </a:lnTo>
                <a:lnTo>
                  <a:pt x="1608" y="266"/>
                </a:lnTo>
                <a:lnTo>
                  <a:pt x="1590" y="232"/>
                </a:lnTo>
                <a:lnTo>
                  <a:pt x="1564" y="178"/>
                </a:lnTo>
                <a:lnTo>
                  <a:pt x="1560" y="178"/>
                </a:lnTo>
                <a:lnTo>
                  <a:pt x="1546" y="156"/>
                </a:lnTo>
                <a:lnTo>
                  <a:pt x="1530" y="128"/>
                </a:lnTo>
                <a:lnTo>
                  <a:pt x="1542" y="144"/>
                </a:lnTo>
                <a:lnTo>
                  <a:pt x="1570" y="194"/>
                </a:lnTo>
                <a:lnTo>
                  <a:pt x="1580" y="214"/>
                </a:lnTo>
                <a:lnTo>
                  <a:pt x="1560" y="169"/>
                </a:lnTo>
                <a:lnTo>
                  <a:pt x="1550" y="156"/>
                </a:lnTo>
                <a:lnTo>
                  <a:pt x="1518" y="110"/>
                </a:lnTo>
                <a:lnTo>
                  <a:pt x="1498" y="84"/>
                </a:lnTo>
                <a:lnTo>
                  <a:pt x="1476" y="56"/>
                </a:lnTo>
                <a:lnTo>
                  <a:pt x="1456" y="36"/>
                </a:lnTo>
                <a:lnTo>
                  <a:pt x="1434" y="22"/>
                </a:lnTo>
                <a:lnTo>
                  <a:pt x="1413" y="8"/>
                </a:lnTo>
                <a:lnTo>
                  <a:pt x="1390" y="0"/>
                </a:lnTo>
              </a:path>
            </a:pathLst>
          </a:custGeom>
          <a:solidFill>
            <a:schemeClr val="bg1">
              <a:lumMod val="75000"/>
            </a:schemeClr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567239" y="4770438"/>
            <a:ext cx="1587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502276" y="2060575"/>
            <a:ext cx="4359275" cy="2846388"/>
          </a:xfrm>
          <a:custGeom>
            <a:avLst/>
            <a:gdLst/>
            <a:ahLst/>
            <a:cxnLst>
              <a:cxn ang="0">
                <a:pos x="1318" y="18"/>
              </a:cxn>
              <a:cxn ang="0">
                <a:pos x="1234" y="108"/>
              </a:cxn>
              <a:cxn ang="0">
                <a:pos x="1176" y="208"/>
              </a:cxn>
              <a:cxn ang="0">
                <a:pos x="1114" y="334"/>
              </a:cxn>
              <a:cxn ang="0">
                <a:pos x="1068" y="438"/>
              </a:cxn>
              <a:cxn ang="0">
                <a:pos x="1030" y="542"/>
              </a:cxn>
              <a:cxn ang="0">
                <a:pos x="988" y="652"/>
              </a:cxn>
              <a:cxn ang="0">
                <a:pos x="957" y="756"/>
              </a:cxn>
              <a:cxn ang="0">
                <a:pos x="930" y="861"/>
              </a:cxn>
              <a:cxn ang="0">
                <a:pos x="901" y="975"/>
              </a:cxn>
              <a:cxn ang="0">
                <a:pos x="867" y="1075"/>
              </a:cxn>
              <a:cxn ang="0">
                <a:pos x="830" y="1194"/>
              </a:cxn>
              <a:cxn ang="0">
                <a:pos x="786" y="1293"/>
              </a:cxn>
              <a:cxn ang="0">
                <a:pos x="732" y="1399"/>
              </a:cxn>
              <a:cxn ang="0">
                <a:pos x="662" y="1513"/>
              </a:cxn>
              <a:cxn ang="0">
                <a:pos x="586" y="1605"/>
              </a:cxn>
              <a:cxn ang="0">
                <a:pos x="490" y="1683"/>
              </a:cxn>
              <a:cxn ang="0">
                <a:pos x="388" y="1743"/>
              </a:cxn>
              <a:cxn ang="0">
                <a:pos x="295" y="1787"/>
              </a:cxn>
              <a:cxn ang="0">
                <a:pos x="193" y="1826"/>
              </a:cxn>
              <a:cxn ang="0">
                <a:pos x="79" y="1865"/>
              </a:cxn>
              <a:cxn ang="0">
                <a:pos x="6" y="1883"/>
              </a:cxn>
              <a:cxn ang="0">
                <a:pos x="2774" y="1922"/>
              </a:cxn>
              <a:cxn ang="0">
                <a:pos x="2726" y="1877"/>
              </a:cxn>
              <a:cxn ang="0">
                <a:pos x="2622" y="1845"/>
              </a:cxn>
              <a:cxn ang="0">
                <a:pos x="2510" y="1803"/>
              </a:cxn>
              <a:cxn ang="0">
                <a:pos x="2396" y="1755"/>
              </a:cxn>
              <a:cxn ang="0">
                <a:pos x="2278" y="1693"/>
              </a:cxn>
              <a:cxn ang="0">
                <a:pos x="2220" y="1655"/>
              </a:cxn>
              <a:cxn ang="0">
                <a:pos x="2156" y="1589"/>
              </a:cxn>
              <a:cxn ang="0">
                <a:pos x="2082" y="1503"/>
              </a:cxn>
              <a:cxn ang="0">
                <a:pos x="2022" y="1398"/>
              </a:cxn>
              <a:cxn ang="0">
                <a:pos x="1970" y="1298"/>
              </a:cxn>
              <a:cxn ang="0">
                <a:pos x="1928" y="1200"/>
              </a:cxn>
              <a:cxn ang="0">
                <a:pos x="1892" y="1100"/>
              </a:cxn>
              <a:cxn ang="0">
                <a:pos x="1862" y="1010"/>
              </a:cxn>
              <a:cxn ang="0">
                <a:pos x="1830" y="900"/>
              </a:cxn>
              <a:cxn ang="0">
                <a:pos x="1798" y="782"/>
              </a:cxn>
              <a:cxn ang="0">
                <a:pos x="1760" y="656"/>
              </a:cxn>
              <a:cxn ang="0">
                <a:pos x="1712" y="524"/>
              </a:cxn>
              <a:cxn ang="0">
                <a:pos x="1670" y="410"/>
              </a:cxn>
              <a:cxn ang="0">
                <a:pos x="1632" y="328"/>
              </a:cxn>
              <a:cxn ang="0">
                <a:pos x="1590" y="232"/>
              </a:cxn>
              <a:cxn ang="0">
                <a:pos x="1546" y="156"/>
              </a:cxn>
              <a:cxn ang="0">
                <a:pos x="1570" y="194"/>
              </a:cxn>
              <a:cxn ang="0">
                <a:pos x="1550" y="156"/>
              </a:cxn>
              <a:cxn ang="0">
                <a:pos x="1476" y="56"/>
              </a:cxn>
              <a:cxn ang="0">
                <a:pos x="1413" y="8"/>
              </a:cxn>
            </a:cxnLst>
            <a:rect l="0" t="0" r="r" b="b"/>
            <a:pathLst>
              <a:path w="2774" h="1925">
                <a:moveTo>
                  <a:pt x="1390" y="0"/>
                </a:moveTo>
                <a:lnTo>
                  <a:pt x="1350" y="0"/>
                </a:lnTo>
                <a:lnTo>
                  <a:pt x="1318" y="18"/>
                </a:lnTo>
                <a:lnTo>
                  <a:pt x="1289" y="40"/>
                </a:lnTo>
                <a:lnTo>
                  <a:pt x="1261" y="70"/>
                </a:lnTo>
                <a:lnTo>
                  <a:pt x="1234" y="108"/>
                </a:lnTo>
                <a:lnTo>
                  <a:pt x="1211" y="144"/>
                </a:lnTo>
                <a:lnTo>
                  <a:pt x="1193" y="173"/>
                </a:lnTo>
                <a:lnTo>
                  <a:pt x="1176" y="208"/>
                </a:lnTo>
                <a:lnTo>
                  <a:pt x="1152" y="256"/>
                </a:lnTo>
                <a:lnTo>
                  <a:pt x="1132" y="296"/>
                </a:lnTo>
                <a:lnTo>
                  <a:pt x="1114" y="334"/>
                </a:lnTo>
                <a:lnTo>
                  <a:pt x="1094" y="378"/>
                </a:lnTo>
                <a:lnTo>
                  <a:pt x="1082" y="410"/>
                </a:lnTo>
                <a:lnTo>
                  <a:pt x="1068" y="438"/>
                </a:lnTo>
                <a:lnTo>
                  <a:pt x="1052" y="482"/>
                </a:lnTo>
                <a:lnTo>
                  <a:pt x="1040" y="514"/>
                </a:lnTo>
                <a:lnTo>
                  <a:pt x="1030" y="542"/>
                </a:lnTo>
                <a:lnTo>
                  <a:pt x="1022" y="570"/>
                </a:lnTo>
                <a:lnTo>
                  <a:pt x="1008" y="606"/>
                </a:lnTo>
                <a:lnTo>
                  <a:pt x="988" y="652"/>
                </a:lnTo>
                <a:lnTo>
                  <a:pt x="979" y="688"/>
                </a:lnTo>
                <a:lnTo>
                  <a:pt x="965" y="726"/>
                </a:lnTo>
                <a:lnTo>
                  <a:pt x="957" y="756"/>
                </a:lnTo>
                <a:lnTo>
                  <a:pt x="949" y="786"/>
                </a:lnTo>
                <a:lnTo>
                  <a:pt x="940" y="829"/>
                </a:lnTo>
                <a:lnTo>
                  <a:pt x="930" y="861"/>
                </a:lnTo>
                <a:lnTo>
                  <a:pt x="922" y="902"/>
                </a:lnTo>
                <a:lnTo>
                  <a:pt x="908" y="942"/>
                </a:lnTo>
                <a:lnTo>
                  <a:pt x="901" y="975"/>
                </a:lnTo>
                <a:lnTo>
                  <a:pt x="891" y="1007"/>
                </a:lnTo>
                <a:lnTo>
                  <a:pt x="883" y="1041"/>
                </a:lnTo>
                <a:lnTo>
                  <a:pt x="867" y="1075"/>
                </a:lnTo>
                <a:lnTo>
                  <a:pt x="852" y="1123"/>
                </a:lnTo>
                <a:lnTo>
                  <a:pt x="836" y="1168"/>
                </a:lnTo>
                <a:lnTo>
                  <a:pt x="830" y="1194"/>
                </a:lnTo>
                <a:lnTo>
                  <a:pt x="819" y="1222"/>
                </a:lnTo>
                <a:lnTo>
                  <a:pt x="800" y="1263"/>
                </a:lnTo>
                <a:lnTo>
                  <a:pt x="786" y="1293"/>
                </a:lnTo>
                <a:lnTo>
                  <a:pt x="772" y="1330"/>
                </a:lnTo>
                <a:lnTo>
                  <a:pt x="750" y="1367"/>
                </a:lnTo>
                <a:lnTo>
                  <a:pt x="732" y="1399"/>
                </a:lnTo>
                <a:lnTo>
                  <a:pt x="708" y="1437"/>
                </a:lnTo>
                <a:lnTo>
                  <a:pt x="686" y="1477"/>
                </a:lnTo>
                <a:lnTo>
                  <a:pt x="662" y="1513"/>
                </a:lnTo>
                <a:lnTo>
                  <a:pt x="634" y="1551"/>
                </a:lnTo>
                <a:lnTo>
                  <a:pt x="614" y="1579"/>
                </a:lnTo>
                <a:lnTo>
                  <a:pt x="586" y="1605"/>
                </a:lnTo>
                <a:lnTo>
                  <a:pt x="558" y="1633"/>
                </a:lnTo>
                <a:lnTo>
                  <a:pt x="536" y="1653"/>
                </a:lnTo>
                <a:lnTo>
                  <a:pt x="490" y="1683"/>
                </a:lnTo>
                <a:lnTo>
                  <a:pt x="450" y="1711"/>
                </a:lnTo>
                <a:lnTo>
                  <a:pt x="416" y="1723"/>
                </a:lnTo>
                <a:lnTo>
                  <a:pt x="388" y="1743"/>
                </a:lnTo>
                <a:lnTo>
                  <a:pt x="357" y="1759"/>
                </a:lnTo>
                <a:lnTo>
                  <a:pt x="327" y="1772"/>
                </a:lnTo>
                <a:lnTo>
                  <a:pt x="295" y="1787"/>
                </a:lnTo>
                <a:lnTo>
                  <a:pt x="263" y="1799"/>
                </a:lnTo>
                <a:lnTo>
                  <a:pt x="231" y="1808"/>
                </a:lnTo>
                <a:lnTo>
                  <a:pt x="193" y="1826"/>
                </a:lnTo>
                <a:lnTo>
                  <a:pt x="158" y="1838"/>
                </a:lnTo>
                <a:lnTo>
                  <a:pt x="117" y="1853"/>
                </a:lnTo>
                <a:lnTo>
                  <a:pt x="79" y="1865"/>
                </a:lnTo>
                <a:lnTo>
                  <a:pt x="44" y="1874"/>
                </a:lnTo>
                <a:lnTo>
                  <a:pt x="29" y="1877"/>
                </a:lnTo>
                <a:lnTo>
                  <a:pt x="6" y="1883"/>
                </a:lnTo>
                <a:lnTo>
                  <a:pt x="3" y="1907"/>
                </a:lnTo>
                <a:lnTo>
                  <a:pt x="0" y="1925"/>
                </a:lnTo>
                <a:lnTo>
                  <a:pt x="2774" y="1922"/>
                </a:lnTo>
                <a:lnTo>
                  <a:pt x="2772" y="1891"/>
                </a:lnTo>
                <a:lnTo>
                  <a:pt x="2750" y="1881"/>
                </a:lnTo>
                <a:lnTo>
                  <a:pt x="2726" y="1877"/>
                </a:lnTo>
                <a:lnTo>
                  <a:pt x="2684" y="1865"/>
                </a:lnTo>
                <a:lnTo>
                  <a:pt x="2654" y="1855"/>
                </a:lnTo>
                <a:lnTo>
                  <a:pt x="2622" y="1845"/>
                </a:lnTo>
                <a:lnTo>
                  <a:pt x="2596" y="1835"/>
                </a:lnTo>
                <a:lnTo>
                  <a:pt x="2558" y="1825"/>
                </a:lnTo>
                <a:lnTo>
                  <a:pt x="2510" y="1803"/>
                </a:lnTo>
                <a:lnTo>
                  <a:pt x="2468" y="1789"/>
                </a:lnTo>
                <a:lnTo>
                  <a:pt x="2432" y="1775"/>
                </a:lnTo>
                <a:lnTo>
                  <a:pt x="2396" y="1755"/>
                </a:lnTo>
                <a:lnTo>
                  <a:pt x="2362" y="1737"/>
                </a:lnTo>
                <a:lnTo>
                  <a:pt x="2316" y="1715"/>
                </a:lnTo>
                <a:lnTo>
                  <a:pt x="2278" y="1693"/>
                </a:lnTo>
                <a:lnTo>
                  <a:pt x="2258" y="1681"/>
                </a:lnTo>
                <a:lnTo>
                  <a:pt x="2240" y="1671"/>
                </a:lnTo>
                <a:lnTo>
                  <a:pt x="2220" y="1655"/>
                </a:lnTo>
                <a:lnTo>
                  <a:pt x="2206" y="1643"/>
                </a:lnTo>
                <a:lnTo>
                  <a:pt x="2181" y="1615"/>
                </a:lnTo>
                <a:lnTo>
                  <a:pt x="2156" y="1589"/>
                </a:lnTo>
                <a:lnTo>
                  <a:pt x="2129" y="1563"/>
                </a:lnTo>
                <a:lnTo>
                  <a:pt x="2105" y="1531"/>
                </a:lnTo>
                <a:lnTo>
                  <a:pt x="2082" y="1503"/>
                </a:lnTo>
                <a:lnTo>
                  <a:pt x="2057" y="1461"/>
                </a:lnTo>
                <a:lnTo>
                  <a:pt x="2039" y="1432"/>
                </a:lnTo>
                <a:lnTo>
                  <a:pt x="2022" y="1398"/>
                </a:lnTo>
                <a:lnTo>
                  <a:pt x="2004" y="1364"/>
                </a:lnTo>
                <a:lnTo>
                  <a:pt x="1986" y="1332"/>
                </a:lnTo>
                <a:lnTo>
                  <a:pt x="1970" y="1298"/>
                </a:lnTo>
                <a:lnTo>
                  <a:pt x="1956" y="1270"/>
                </a:lnTo>
                <a:lnTo>
                  <a:pt x="1944" y="1240"/>
                </a:lnTo>
                <a:lnTo>
                  <a:pt x="1928" y="1200"/>
                </a:lnTo>
                <a:lnTo>
                  <a:pt x="1914" y="1158"/>
                </a:lnTo>
                <a:lnTo>
                  <a:pt x="1904" y="1132"/>
                </a:lnTo>
                <a:lnTo>
                  <a:pt x="1892" y="1100"/>
                </a:lnTo>
                <a:lnTo>
                  <a:pt x="1882" y="1072"/>
                </a:lnTo>
                <a:lnTo>
                  <a:pt x="1872" y="1044"/>
                </a:lnTo>
                <a:lnTo>
                  <a:pt x="1862" y="1010"/>
                </a:lnTo>
                <a:lnTo>
                  <a:pt x="1852" y="976"/>
                </a:lnTo>
                <a:lnTo>
                  <a:pt x="1840" y="932"/>
                </a:lnTo>
                <a:lnTo>
                  <a:pt x="1830" y="900"/>
                </a:lnTo>
                <a:lnTo>
                  <a:pt x="1818" y="854"/>
                </a:lnTo>
                <a:lnTo>
                  <a:pt x="1808" y="818"/>
                </a:lnTo>
                <a:lnTo>
                  <a:pt x="1798" y="782"/>
                </a:lnTo>
                <a:lnTo>
                  <a:pt x="1788" y="744"/>
                </a:lnTo>
                <a:lnTo>
                  <a:pt x="1778" y="710"/>
                </a:lnTo>
                <a:lnTo>
                  <a:pt x="1760" y="656"/>
                </a:lnTo>
                <a:lnTo>
                  <a:pt x="1742" y="598"/>
                </a:lnTo>
                <a:lnTo>
                  <a:pt x="1726" y="560"/>
                </a:lnTo>
                <a:lnTo>
                  <a:pt x="1712" y="524"/>
                </a:lnTo>
                <a:lnTo>
                  <a:pt x="1702" y="494"/>
                </a:lnTo>
                <a:lnTo>
                  <a:pt x="1686" y="450"/>
                </a:lnTo>
                <a:lnTo>
                  <a:pt x="1670" y="410"/>
                </a:lnTo>
                <a:lnTo>
                  <a:pt x="1648" y="354"/>
                </a:lnTo>
                <a:lnTo>
                  <a:pt x="1660" y="384"/>
                </a:lnTo>
                <a:lnTo>
                  <a:pt x="1632" y="328"/>
                </a:lnTo>
                <a:lnTo>
                  <a:pt x="1622" y="298"/>
                </a:lnTo>
                <a:lnTo>
                  <a:pt x="1608" y="266"/>
                </a:lnTo>
                <a:lnTo>
                  <a:pt x="1590" y="232"/>
                </a:lnTo>
                <a:lnTo>
                  <a:pt x="1564" y="178"/>
                </a:lnTo>
                <a:lnTo>
                  <a:pt x="1560" y="178"/>
                </a:lnTo>
                <a:lnTo>
                  <a:pt x="1546" y="156"/>
                </a:lnTo>
                <a:lnTo>
                  <a:pt x="1530" y="128"/>
                </a:lnTo>
                <a:lnTo>
                  <a:pt x="1542" y="144"/>
                </a:lnTo>
                <a:lnTo>
                  <a:pt x="1570" y="194"/>
                </a:lnTo>
                <a:lnTo>
                  <a:pt x="1580" y="214"/>
                </a:lnTo>
                <a:lnTo>
                  <a:pt x="1560" y="169"/>
                </a:lnTo>
                <a:lnTo>
                  <a:pt x="1550" y="156"/>
                </a:lnTo>
                <a:lnTo>
                  <a:pt x="1518" y="110"/>
                </a:lnTo>
                <a:lnTo>
                  <a:pt x="1498" y="84"/>
                </a:lnTo>
                <a:lnTo>
                  <a:pt x="1476" y="56"/>
                </a:lnTo>
                <a:lnTo>
                  <a:pt x="1456" y="36"/>
                </a:lnTo>
                <a:lnTo>
                  <a:pt x="1434" y="22"/>
                </a:lnTo>
                <a:lnTo>
                  <a:pt x="1413" y="8"/>
                </a:lnTo>
                <a:lnTo>
                  <a:pt x="1390" y="0"/>
                </a:lnTo>
              </a:path>
            </a:pathLst>
          </a:custGeom>
          <a:solidFill>
            <a:schemeClr val="bg1">
              <a:lumMod val="75000"/>
            </a:schemeClr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354639" y="1985964"/>
            <a:ext cx="4613275" cy="2757487"/>
            <a:chOff x="1405" y="1229"/>
            <a:chExt cx="2906" cy="1737"/>
          </a:xfrm>
        </p:grpSpPr>
        <p:sp>
          <p:nvSpPr>
            <p:cNvPr id="19" name="Arc 18"/>
            <p:cNvSpPr>
              <a:spLocks/>
            </p:cNvSpPr>
            <p:nvPr/>
          </p:nvSpPr>
          <p:spPr bwMode="auto">
            <a:xfrm rot="6300000">
              <a:off x="2186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Arc 19"/>
            <p:cNvSpPr>
              <a:spLocks/>
            </p:cNvSpPr>
            <p:nvPr/>
          </p:nvSpPr>
          <p:spPr bwMode="auto">
            <a:xfrm rot="17057622">
              <a:off x="181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Arc 20"/>
            <p:cNvSpPr>
              <a:spLocks/>
            </p:cNvSpPr>
            <p:nvPr/>
          </p:nvSpPr>
          <p:spPr bwMode="auto">
            <a:xfrm rot="20700000">
              <a:off x="1405" y="2810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Arc 21"/>
            <p:cNvSpPr>
              <a:spLocks/>
            </p:cNvSpPr>
            <p:nvPr/>
          </p:nvSpPr>
          <p:spPr bwMode="auto">
            <a:xfrm rot="15300000" flipH="1">
              <a:off x="2628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Arc 22"/>
            <p:cNvSpPr>
              <a:spLocks/>
            </p:cNvSpPr>
            <p:nvPr/>
          </p:nvSpPr>
          <p:spPr bwMode="auto">
            <a:xfrm rot="4542378" flipH="1">
              <a:off x="315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Arc 23"/>
            <p:cNvSpPr>
              <a:spLocks/>
            </p:cNvSpPr>
            <p:nvPr/>
          </p:nvSpPr>
          <p:spPr bwMode="auto">
            <a:xfrm rot="900000" flipH="1">
              <a:off x="3613" y="2812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354389" y="1960564"/>
            <a:ext cx="4613275" cy="2757487"/>
            <a:chOff x="1405" y="1229"/>
            <a:chExt cx="2906" cy="1737"/>
          </a:xfrm>
        </p:grpSpPr>
        <p:sp>
          <p:nvSpPr>
            <p:cNvPr id="26" name="Arc 25"/>
            <p:cNvSpPr>
              <a:spLocks/>
            </p:cNvSpPr>
            <p:nvPr/>
          </p:nvSpPr>
          <p:spPr bwMode="auto">
            <a:xfrm rot="6300000">
              <a:off x="2186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Arc 26"/>
            <p:cNvSpPr>
              <a:spLocks/>
            </p:cNvSpPr>
            <p:nvPr/>
          </p:nvSpPr>
          <p:spPr bwMode="auto">
            <a:xfrm rot="17057622">
              <a:off x="181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Arc 27"/>
            <p:cNvSpPr>
              <a:spLocks/>
            </p:cNvSpPr>
            <p:nvPr/>
          </p:nvSpPr>
          <p:spPr bwMode="auto">
            <a:xfrm rot="20700000">
              <a:off x="1405" y="2810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Arc 28"/>
            <p:cNvSpPr>
              <a:spLocks/>
            </p:cNvSpPr>
            <p:nvPr/>
          </p:nvSpPr>
          <p:spPr bwMode="auto">
            <a:xfrm rot="15300000" flipH="1">
              <a:off x="2628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Arc 29"/>
            <p:cNvSpPr>
              <a:spLocks/>
            </p:cNvSpPr>
            <p:nvPr/>
          </p:nvSpPr>
          <p:spPr bwMode="auto">
            <a:xfrm rot="4542378" flipH="1">
              <a:off x="315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Arc 30"/>
            <p:cNvSpPr>
              <a:spLocks/>
            </p:cNvSpPr>
            <p:nvPr/>
          </p:nvSpPr>
          <p:spPr bwMode="auto">
            <a:xfrm rot="900000" flipH="1">
              <a:off x="3613" y="2812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3314700" y="4760913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8334375" y="4765675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7667625" y="4765675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5286375" y="4765675"/>
            <a:ext cx="1588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5672139" y="4770438"/>
            <a:ext cx="1587" cy="19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0"/>
              </a:cxn>
            </a:cxnLst>
            <a:rect l="0" t="0" r="r" b="b"/>
            <a:pathLst>
              <a:path w="1" h="120">
                <a:moveTo>
                  <a:pt x="0" y="0"/>
                </a:moveTo>
                <a:lnTo>
                  <a:pt x="0" y="12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5434014" y="4854106"/>
            <a:ext cx="54768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>
              <a:defRPr/>
            </a:pPr>
            <a:r>
              <a:rPr lang="en-US" sz="2400" i="1">
                <a:latin typeface="Symbol" pitchFamily="18" charset="2"/>
              </a:rPr>
              <a:t></a:t>
            </a:r>
            <a:r>
              <a:rPr lang="en-US" sz="2400" baseline="-25000">
                <a:latin typeface="Book Antiqua" pitchFamily="18" charset="0"/>
              </a:rPr>
              <a:t>1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7424739" y="4854106"/>
            <a:ext cx="54768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>
              <a:defRPr/>
            </a:pPr>
            <a:r>
              <a:rPr lang="en-US" sz="2400" i="1">
                <a:latin typeface="Symbol" pitchFamily="18" charset="2"/>
              </a:rPr>
              <a:t></a:t>
            </a:r>
            <a:r>
              <a:rPr lang="en-US" sz="2400" baseline="-25000">
                <a:latin typeface="Book Antiqua" pitchFamily="18" charset="0"/>
              </a:rPr>
              <a:t>2</a:t>
            </a:r>
          </a:p>
        </p:txBody>
      </p: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2249489" y="1992314"/>
            <a:ext cx="4613275" cy="2757487"/>
            <a:chOff x="1405" y="1229"/>
            <a:chExt cx="2906" cy="1737"/>
          </a:xfrm>
        </p:grpSpPr>
        <p:sp>
          <p:nvSpPr>
            <p:cNvPr id="40" name="Arc 39"/>
            <p:cNvSpPr>
              <a:spLocks/>
            </p:cNvSpPr>
            <p:nvPr/>
          </p:nvSpPr>
          <p:spPr bwMode="auto">
            <a:xfrm rot="6300000">
              <a:off x="2186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Arc 40"/>
            <p:cNvSpPr>
              <a:spLocks/>
            </p:cNvSpPr>
            <p:nvPr/>
          </p:nvSpPr>
          <p:spPr bwMode="auto">
            <a:xfrm rot="17057622">
              <a:off x="181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Arc 41"/>
            <p:cNvSpPr>
              <a:spLocks/>
            </p:cNvSpPr>
            <p:nvPr/>
          </p:nvSpPr>
          <p:spPr bwMode="auto">
            <a:xfrm rot="20700000">
              <a:off x="1405" y="2810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Arc 42"/>
            <p:cNvSpPr>
              <a:spLocks/>
            </p:cNvSpPr>
            <p:nvPr/>
          </p:nvSpPr>
          <p:spPr bwMode="auto">
            <a:xfrm rot="15300000" flipH="1">
              <a:off x="2628" y="1572"/>
              <a:ext cx="900" cy="213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Arc 43"/>
            <p:cNvSpPr>
              <a:spLocks/>
            </p:cNvSpPr>
            <p:nvPr/>
          </p:nvSpPr>
          <p:spPr bwMode="auto">
            <a:xfrm rot="4542378" flipH="1">
              <a:off x="3154" y="2276"/>
              <a:ext cx="741" cy="284"/>
            </a:xfrm>
            <a:custGeom>
              <a:avLst/>
              <a:gdLst>
                <a:gd name="G0" fmla="+- 19433 0 0"/>
                <a:gd name="G1" fmla="+- 0 0 0"/>
                <a:gd name="G2" fmla="+- 21600 0 0"/>
                <a:gd name="T0" fmla="*/ 19433 w 19433"/>
                <a:gd name="T1" fmla="*/ 21600 h 21600"/>
                <a:gd name="T2" fmla="*/ 0 w 19433"/>
                <a:gd name="T3" fmla="*/ 9430 h 21600"/>
                <a:gd name="T4" fmla="*/ 19433 w 1943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33" h="21600" fill="none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</a:path>
                <a:path w="19433" h="21600" stroke="0" extrusionOk="0">
                  <a:moveTo>
                    <a:pt x="19433" y="21600"/>
                  </a:moveTo>
                  <a:cubicBezTo>
                    <a:pt x="11159" y="21600"/>
                    <a:pt x="3612" y="16873"/>
                    <a:pt x="0" y="9429"/>
                  </a:cubicBezTo>
                  <a:lnTo>
                    <a:pt x="19433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Arc 44"/>
            <p:cNvSpPr>
              <a:spLocks/>
            </p:cNvSpPr>
            <p:nvPr/>
          </p:nvSpPr>
          <p:spPr bwMode="auto">
            <a:xfrm rot="900000" flipH="1">
              <a:off x="3613" y="2812"/>
              <a:ext cx="698" cy="154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693 w 20693"/>
                <a:gd name="T1" fmla="*/ 6194 h 21576"/>
                <a:gd name="T2" fmla="*/ 1014 w 20693"/>
                <a:gd name="T3" fmla="*/ 21576 h 21576"/>
                <a:gd name="T4" fmla="*/ 0 w 20693"/>
                <a:gd name="T5" fmla="*/ 0 h 2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93" h="21576" fill="none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</a:path>
                <a:path w="20693" h="21576" stroke="0" extrusionOk="0">
                  <a:moveTo>
                    <a:pt x="20692" y="6193"/>
                  </a:moveTo>
                  <a:cubicBezTo>
                    <a:pt x="18063" y="14978"/>
                    <a:pt x="10173" y="21145"/>
                    <a:pt x="1014" y="2157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3936079" y="2143125"/>
            <a:ext cx="4340483" cy="14219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means come from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sampling distributions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are not as close together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false.</a:t>
            </a: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H="1">
            <a:off x="3371850" y="3638550"/>
            <a:ext cx="2743200" cy="1047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6105525" y="3638551"/>
            <a:ext cx="2171700" cy="1038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H="1">
            <a:off x="5324476" y="3657601"/>
            <a:ext cx="790575" cy="1000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209800" y="31369"/>
            <a:ext cx="7772400" cy="814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Variance: A Conceptual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3"/>
              <p:cNvSpPr>
                <a:spLocks noChangeArrowheads="1"/>
              </p:cNvSpPr>
              <p:nvPr/>
            </p:nvSpPr>
            <p:spPr bwMode="auto">
              <a:xfrm>
                <a:off x="2161410" y="1146698"/>
                <a:ext cx="7772400" cy="54768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Font typeface="Monotype Sorts" pitchFamily="2" charset="2"/>
                  <a:buChar char="n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Sampling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Given </a:t>
                </a:r>
                <a:r>
                  <a:rPr 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False</a:t>
                </a:r>
              </a:p>
            </p:txBody>
          </p:sp>
        </mc:Choice>
        <mc:Fallback xmlns="">
          <p:sp>
            <p:nvSpPr>
              <p:cNvPr id="5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410" y="1146697"/>
                <a:ext cx="7772400" cy="547687"/>
              </a:xfrm>
              <a:prstGeom prst="rect">
                <a:avLst/>
              </a:prstGeom>
              <a:blipFill rotWithShape="1">
                <a:blip r:embed="rId2"/>
                <a:stretch>
                  <a:fillRect l="-1098" t="-7778" b="-1000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03573" y="4870452"/>
                <a:ext cx="565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3" y="4870451"/>
                <a:ext cx="565604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720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072368" y="4889974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67" y="4889973"/>
                <a:ext cx="572721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1808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055268" y="4884739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267" y="4884738"/>
                <a:ext cx="572721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1808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29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/>
              <a:t>Model Comparison 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295400"/>
            <a:ext cx="8077200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Comparing a simple linear regression of income and debt (Model 1) with the multiple linear regression model (Model 2):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Even though the </a:t>
            </a:r>
            <a:r>
              <a:rPr lang="en-US" sz="2400" i="1" dirty="0"/>
              <a:t>R</a:t>
            </a:r>
            <a:r>
              <a:rPr lang="en-US" sz="2400" i="1" baseline="30000" dirty="0"/>
              <a:t>2</a:t>
            </a:r>
            <a:r>
              <a:rPr lang="en-US" sz="2400" dirty="0"/>
              <a:t> is a bit higher in the multiple regression, the adjusted </a:t>
            </a:r>
            <a:r>
              <a:rPr lang="en-US" sz="2400" i="1" dirty="0"/>
              <a:t>R</a:t>
            </a:r>
            <a:r>
              <a:rPr lang="en-US" sz="2400" i="1" baseline="30000" dirty="0"/>
              <a:t>2</a:t>
            </a:r>
            <a:r>
              <a:rPr lang="en-US" sz="2400" dirty="0"/>
              <a:t> is lower and standard error higher, implying we are better off without the second predictor.</a:t>
            </a:r>
          </a:p>
        </p:txBody>
      </p:sp>
      <p:pic>
        <p:nvPicPr>
          <p:cNvPr id="9523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9238" y="2209801"/>
            <a:ext cx="6354762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38850" y="63721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14.7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5C5F-3720-27E0-93F9-50CCC5A3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B761-E232-0F05-473F-998DFE69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step in time series forecasting is usually determining the model you will use. Model will depend on the components of the data.</a:t>
            </a:r>
          </a:p>
          <a:p>
            <a:pPr marL="1828800" indent="-174625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Trend	Long-run growth or decline</a:t>
            </a:r>
          </a:p>
          <a:p>
            <a:pPr marL="1828800" indent="-174625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Cycle	Long-run up and down fluctuation around the trend level</a:t>
            </a:r>
          </a:p>
          <a:p>
            <a:pPr marL="1828800" indent="-174625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Seasonal	Regular periodic up and down movements that repeat within the calendar year</a:t>
            </a:r>
          </a:p>
          <a:p>
            <a:pPr marL="1828800" indent="-174625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Irregular	Erratic very short-run movements that follow no regular pattern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34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Grp="1"/>
          </p:cNvSpPr>
          <p:nvPr>
            <p:ph type="title"/>
          </p:nvPr>
        </p:nvSpPr>
        <p:spPr>
          <a:xfrm>
            <a:off x="1117433" y="142346"/>
            <a:ext cx="94405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Time Series Exhibiting Trend, Seasonal, and Cyclical Components</a:t>
            </a:r>
          </a:p>
        </p:txBody>
      </p:sp>
      <p:pic>
        <p:nvPicPr>
          <p:cNvPr id="70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71" y="1854201"/>
            <a:ext cx="9093367" cy="291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1274571" y="1577202"/>
            <a:ext cx="358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>
                <a:latin typeface="+mn-lt"/>
              </a:rPr>
              <a:t>Figure 17.1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7"/>
          <p:cNvSpPr>
            <a:spLocks noGrp="1"/>
          </p:cNvSpPr>
          <p:nvPr>
            <p:ph type="title"/>
          </p:nvPr>
        </p:nvSpPr>
        <p:spPr>
          <a:xfrm>
            <a:off x="1020763" y="337080"/>
            <a:ext cx="7589837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No Trend </a:t>
            </a:r>
            <a:r>
              <a:rPr lang="en-US" altLang="en-US" dirty="0"/>
              <a:t>Model</a:t>
            </a:r>
          </a:p>
        </p:txBody>
      </p:sp>
      <p:sp>
        <p:nvSpPr>
          <p:cNvPr id="14340" name="Rectangle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When there is no trend, the least squares point estimate </a:t>
            </a:r>
            <a:r>
              <a:rPr lang="en-US" altLang="en-US" i="1" dirty="0"/>
              <a:t>b</a:t>
            </a:r>
            <a:r>
              <a:rPr lang="en-US" altLang="en-US" baseline="-25000" dirty="0"/>
              <a:t>0</a:t>
            </a:r>
            <a:r>
              <a:rPr lang="en-US" altLang="en-US" dirty="0"/>
              <a:t> of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baseline="-25000" dirty="0"/>
              <a:t>0</a:t>
            </a:r>
            <a:r>
              <a:rPr lang="en-US" altLang="en-US" dirty="0"/>
              <a:t> is just the average </a:t>
            </a:r>
            <a:r>
              <a:rPr lang="en-US" altLang="en-US" i="1" dirty="0"/>
              <a:t>y</a:t>
            </a:r>
            <a:r>
              <a:rPr lang="en-US" altLang="en-US" dirty="0"/>
              <a:t> value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en-US" i="1" noProof="1"/>
              <a:t>y</a:t>
            </a:r>
            <a:r>
              <a:rPr lang="en-US" altLang="en-US" i="1" baseline="-25000" noProof="1"/>
              <a:t>t</a:t>
            </a:r>
            <a:r>
              <a:rPr lang="en-US" altLang="en-US" dirty="0"/>
              <a:t> =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baseline="-25000" dirty="0"/>
              <a:t>0</a:t>
            </a:r>
            <a:r>
              <a:rPr lang="en-US" altLang="en-US" dirty="0"/>
              <a:t> +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i="1" baseline="-25000" dirty="0"/>
              <a:t>t</a:t>
            </a:r>
          </a:p>
          <a:p>
            <a:pPr eaLnBrk="1" hangingPunct="1"/>
            <a:r>
              <a:rPr lang="en-US" altLang="en-US" dirty="0"/>
              <a:t>That is, we have a horizontal line that crosses the </a:t>
            </a:r>
            <a:r>
              <a:rPr lang="en-US" altLang="en-US" i="1" dirty="0"/>
              <a:t>y</a:t>
            </a:r>
            <a:r>
              <a:rPr lang="en-US" altLang="en-US" dirty="0"/>
              <a:t> axis at its average value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0"/>
          <p:cNvSpPr>
            <a:spLocks noGrp="1"/>
          </p:cNvSpPr>
          <p:nvPr>
            <p:ph type="title"/>
          </p:nvPr>
        </p:nvSpPr>
        <p:spPr>
          <a:xfrm>
            <a:off x="936096" y="303213"/>
            <a:ext cx="7589837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i="1" dirty="0"/>
              <a:t>Trend</a:t>
            </a:r>
            <a:r>
              <a:rPr lang="en-US" altLang="en-US" dirty="0"/>
              <a:t> Model</a:t>
            </a:r>
          </a:p>
        </p:txBody>
      </p:sp>
      <p:sp>
        <p:nvSpPr>
          <p:cNvPr id="15364" name="Rectangle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When sales increase (or decrease) over time, we have a trend</a:t>
            </a:r>
          </a:p>
          <a:p>
            <a:pPr lvl="1" eaLnBrk="1" hangingPunct="1"/>
            <a:r>
              <a:rPr lang="en-US" altLang="en-US" dirty="0"/>
              <a:t>Oftentimes, that trend is linear in nature</a:t>
            </a:r>
          </a:p>
          <a:p>
            <a:pPr eaLnBrk="1" hangingPunct="1"/>
            <a:r>
              <a:rPr lang="en-US" altLang="en-US" dirty="0"/>
              <a:t>Linear trend is modeled using regression</a:t>
            </a:r>
          </a:p>
          <a:p>
            <a:pPr lvl="1" eaLnBrk="1" hangingPunct="1"/>
            <a:r>
              <a:rPr lang="en-US" altLang="en-US" dirty="0"/>
              <a:t>Sales is the dependent variable</a:t>
            </a:r>
          </a:p>
          <a:p>
            <a:pPr lvl="1" eaLnBrk="1" hangingPunct="1"/>
            <a:r>
              <a:rPr lang="en-US" altLang="en-US" dirty="0"/>
              <a:t>Time is the independent variable</a:t>
            </a:r>
          </a:p>
          <a:p>
            <a:pPr lvl="2" eaLnBrk="1" hangingPunct="1"/>
            <a:r>
              <a:rPr lang="en-US" altLang="en-US" dirty="0"/>
              <a:t>Weeks, months, quarters, years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17-</a:t>
            </a:r>
            <a:fld id="{D3AB2F03-F107-4781-9E83-0FB5CF9CE697}" type="slidenum">
              <a:rPr lang="en-US" altLang="en-US" smtClean="0"/>
              <a:pPr/>
              <a:t>74</a:t>
            </a:fld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/>
          </p:cNvSpPr>
          <p:nvPr>
            <p:ph type="title"/>
          </p:nvPr>
        </p:nvSpPr>
        <p:spPr>
          <a:xfrm>
            <a:off x="838200" y="367771"/>
            <a:ext cx="7102475" cy="1143000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Multiplicative Decomposition</a:t>
            </a:r>
          </a:p>
        </p:txBody>
      </p:sp>
      <p:sp>
        <p:nvSpPr>
          <p:cNvPr id="20484" name="Rectangl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We can use the multiplicative decomposition method to decompose a time series into its components:</a:t>
            </a:r>
          </a:p>
          <a:p>
            <a:pPr lvl="1"/>
            <a:r>
              <a:rPr lang="en-US" altLang="en-US" dirty="0"/>
              <a:t>Trend</a:t>
            </a:r>
          </a:p>
          <a:p>
            <a:pPr lvl="1"/>
            <a:r>
              <a:rPr lang="en-US" altLang="en-US" dirty="0"/>
              <a:t>Seasonal</a:t>
            </a:r>
          </a:p>
          <a:p>
            <a:pPr lvl="1"/>
            <a:r>
              <a:rPr lang="en-US" altLang="en-US" dirty="0"/>
              <a:t>Cyclical</a:t>
            </a:r>
          </a:p>
          <a:p>
            <a:pPr lvl="1"/>
            <a:r>
              <a:rPr lang="en-US" altLang="en-US" dirty="0"/>
              <a:t>Irregular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17-</a:t>
            </a:r>
            <a:fld id="{D3AB2F03-F107-4781-9E83-0FB5CF9CE697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34DD-5115-3A55-164E-AD8E8DD8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Moving Average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B924-AF6D-DADE-2E59-5D3DA843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moving average (MA) move us towards using multiple sequential periods to generate forecasts.</a:t>
            </a:r>
          </a:p>
          <a:p>
            <a:r>
              <a:rPr lang="en-US" dirty="0"/>
              <a:t>Very flexible:</a:t>
            </a:r>
          </a:p>
          <a:p>
            <a:pPr lvl="1"/>
            <a:r>
              <a:rPr lang="en-US" dirty="0"/>
              <a:t>Cumulative moving average (CMA)</a:t>
            </a:r>
          </a:p>
          <a:p>
            <a:pPr lvl="1"/>
            <a:r>
              <a:rPr lang="en-US" dirty="0"/>
              <a:t>Simple moving average (SMA)</a:t>
            </a:r>
          </a:p>
          <a:p>
            <a:pPr lvl="1"/>
            <a:r>
              <a:rPr lang="en-US" dirty="0"/>
              <a:t>Weighted moving average (WMA)</a:t>
            </a:r>
          </a:p>
          <a:p>
            <a:pPr lvl="1"/>
            <a:r>
              <a:rPr lang="en-US" dirty="0"/>
              <a:t>Exponential moving average (EMA)</a:t>
            </a:r>
          </a:p>
          <a:p>
            <a:r>
              <a:rPr lang="en-US" dirty="0"/>
              <a:t>Has the effect of </a:t>
            </a:r>
            <a:r>
              <a:rPr lang="en-US" i="1" dirty="0"/>
              <a:t>smoothing</a:t>
            </a:r>
            <a:r>
              <a:rPr lang="en-US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50000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7209-8973-A81D-A36A-F811490B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Moving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2CD3C-3ED4-841B-BAC0-CF269BC1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Transparent process that is easy to understand and calculate.</a:t>
            </a:r>
          </a:p>
          <a:p>
            <a:r>
              <a:rPr lang="en-US" dirty="0"/>
              <a:t>Flexible and customizable </a:t>
            </a:r>
          </a:p>
          <a:p>
            <a:r>
              <a:rPr lang="en-US" dirty="0"/>
              <a:t>We can create a moving average of the moving averages :D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23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DBC9-CFC4-A15A-38F0-31EEDDC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 of Moving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BF97-2BF5-8729-097D-26741DA7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Shorter data sets (time windows) can let extreme values dominate the model and minimize any smoothing. </a:t>
            </a:r>
          </a:p>
          <a:p>
            <a:r>
              <a:rPr lang="en-US" dirty="0"/>
              <a:t>Longer data sets (time windows) can dampen the moving average too much.</a:t>
            </a:r>
          </a:p>
          <a:p>
            <a:r>
              <a:rPr lang="en-US" dirty="0"/>
              <a:t>It can be a challenge to find the balance.</a:t>
            </a:r>
          </a:p>
        </p:txBody>
      </p:sp>
    </p:spTree>
    <p:extLst>
      <p:ext uri="{BB962C8B-B14F-4D97-AF65-F5344CB8AC3E}">
        <p14:creationId xmlns:p14="http://schemas.microsoft.com/office/powerpoint/2010/main" val="1789861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78CE-B55F-3C54-77AC-AFC656EF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55"/>
            <a:ext cx="10515600" cy="1325563"/>
          </a:xfrm>
        </p:spPr>
        <p:txBody>
          <a:bodyPr/>
          <a:lstStyle/>
          <a:p>
            <a:r>
              <a:rPr lang="en-US" dirty="0"/>
              <a:t>Moving Average Example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4E14C7-4CAC-B5E8-E8A7-37BABF0FF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949" y="20953"/>
            <a:ext cx="3909531" cy="6898068"/>
          </a:xfrm>
        </p:spPr>
      </p:pic>
    </p:spTree>
    <p:extLst>
      <p:ext uri="{BB962C8B-B14F-4D97-AF65-F5344CB8AC3E}">
        <p14:creationId xmlns:p14="http://schemas.microsoft.com/office/powerpoint/2010/main" val="304039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Suppose you are a manager and you have 4 groups of employees based on previous work experience:</a:t>
            </a:r>
          </a:p>
          <a:p>
            <a:pPr>
              <a:buNone/>
            </a:pPr>
            <a:endParaRPr lang="en-US" sz="2600" dirty="0"/>
          </a:p>
          <a:p>
            <a:pPr lvl="1"/>
            <a:r>
              <a:rPr lang="en-US" sz="2600" dirty="0"/>
              <a:t>Group 1: &lt; 3 years</a:t>
            </a:r>
          </a:p>
          <a:p>
            <a:pPr lvl="1"/>
            <a:r>
              <a:rPr lang="en-US" sz="2600" dirty="0"/>
              <a:t>Group 2: 3-5 years</a:t>
            </a:r>
          </a:p>
          <a:p>
            <a:pPr lvl="1"/>
            <a:r>
              <a:rPr lang="en-US" sz="2600" dirty="0"/>
              <a:t>Group 3: 5-10 years </a:t>
            </a:r>
          </a:p>
          <a:p>
            <a:pPr lvl="1"/>
            <a:r>
              <a:rPr lang="en-US" sz="2600" dirty="0"/>
              <a:t>Group 4: &gt; 10 years </a:t>
            </a:r>
          </a:p>
        </p:txBody>
      </p:sp>
    </p:spTree>
    <p:extLst>
      <p:ext uri="{BB962C8B-B14F-4D97-AF65-F5344CB8AC3E}">
        <p14:creationId xmlns:p14="http://schemas.microsoft.com/office/powerpoint/2010/main" val="275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5EE8-9F1B-31E1-0B72-F376F7F0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Errors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B80739-1B10-C7FD-94AB-FEA3297B2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062" y="0"/>
            <a:ext cx="4636938" cy="7022749"/>
          </a:xfrm>
        </p:spPr>
      </p:pic>
    </p:spTree>
    <p:extLst>
      <p:ext uri="{BB962C8B-B14F-4D97-AF65-F5344CB8AC3E}">
        <p14:creationId xmlns:p14="http://schemas.microsoft.com/office/powerpoint/2010/main" val="545401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C152-E4E7-FCA1-5B4B-66C489C0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Errors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E2EC-6393-6008-43A8-BFF0B0592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to other modeling techniques</a:t>
            </a:r>
          </a:p>
          <a:p>
            <a:pPr lvl="1"/>
            <a:r>
              <a:rPr lang="en-US" dirty="0"/>
              <a:t>Can help to select and interpret other forecasting techniques</a:t>
            </a:r>
          </a:p>
          <a:p>
            <a:r>
              <a:rPr lang="en-US" dirty="0"/>
              <a:t>Errors create their own time series that can be key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1a: Salaries of Employees in each Group (n=40)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133600" y="1828800"/>
          <a:ext cx="7467600" cy="456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$39,142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$58,319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$81,955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$82,940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$39,388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$61,029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$81,786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$86,546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$41,929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$61,513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$78,887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$91,407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$43,834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$57,372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$86,108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$77,838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$34,662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$58,282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$74,714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$109,550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$43,255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$62,119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$76,732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$105,983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$35,921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$66,749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$77,024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$114,159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$36,135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$60,632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$85,409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$108,117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$37,676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$61,425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$71,161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$108,746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$40,700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$56,612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$83,441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$87,706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66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B50DB5C2D9049A455B65F50A91513" ma:contentTypeVersion="15" ma:contentTypeDescription="Create a new document." ma:contentTypeScope="" ma:versionID="cec46d8fcf0d6af4b3a44203cc9af2d8">
  <xsd:schema xmlns:xsd="http://www.w3.org/2001/XMLSchema" xmlns:xs="http://www.w3.org/2001/XMLSchema" xmlns:p="http://schemas.microsoft.com/office/2006/metadata/properties" xmlns:ns1="http://schemas.microsoft.com/sharepoint/v3" xmlns:ns3="5b1983e9-55b4-4f9e-a196-30376d2238aa" xmlns:ns4="eeef5ad7-d6de-419e-9305-cd9bdd8d89a9" targetNamespace="http://schemas.microsoft.com/office/2006/metadata/properties" ma:root="true" ma:fieldsID="94e546c4ca5d693aa590996393064ca6" ns1:_="" ns3:_="" ns4:_="">
    <xsd:import namespace="http://schemas.microsoft.com/sharepoint/v3"/>
    <xsd:import namespace="5b1983e9-55b4-4f9e-a196-30376d2238aa"/>
    <xsd:import namespace="eeef5ad7-d6de-419e-9305-cd9bdd8d89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983e9-55b4-4f9e-a196-30376d2238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f5ad7-d6de-419e-9305-cd9bdd8d89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2203A9-568E-48A6-A4B5-8102220B70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1A54A1-B550-4D96-9E5C-5D7D74717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b1983e9-55b4-4f9e-a196-30376d2238aa"/>
    <ds:schemaRef ds:uri="eeef5ad7-d6de-419e-9305-cd9bdd8d89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54EAE6-9771-4523-B91C-EAFEA75986A2}">
  <ds:schemaRefs>
    <ds:schemaRef ds:uri="eeef5ad7-d6de-419e-9305-cd9bdd8d89a9"/>
    <ds:schemaRef ds:uri="http://purl.org/dc/elements/1.1/"/>
    <ds:schemaRef ds:uri="http://schemas.microsoft.com/office/2006/metadata/properties"/>
    <ds:schemaRef ds:uri="5b1983e9-55b4-4f9e-a196-30376d2238aa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3534</Words>
  <Application>Microsoft Office PowerPoint</Application>
  <PresentationFormat>Widescreen</PresentationFormat>
  <Paragraphs>724</Paragraphs>
  <Slides>81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Arial</vt:lpstr>
      <vt:lpstr>Book Antiqua</vt:lpstr>
      <vt:lpstr>Calibri</vt:lpstr>
      <vt:lpstr>Calibri Light</vt:lpstr>
      <vt:lpstr>Cambria Math</vt:lpstr>
      <vt:lpstr>Monotype Sorts</vt:lpstr>
      <vt:lpstr>Symbol</vt:lpstr>
      <vt:lpstr>Times New Roman</vt:lpstr>
      <vt:lpstr>Verdana</vt:lpstr>
      <vt:lpstr>-webkit-standard</vt:lpstr>
      <vt:lpstr>Wingdings</vt:lpstr>
      <vt:lpstr>Wingdings 2</vt:lpstr>
      <vt:lpstr>Office Theme</vt:lpstr>
      <vt:lpstr>Equation</vt:lpstr>
      <vt:lpstr>Analysis of Variance</vt:lpstr>
      <vt:lpstr>ANOVA Assumptions:</vt:lpstr>
      <vt:lpstr>Why study variance?</vt:lpstr>
      <vt:lpstr>PowerPoint Presentation</vt:lpstr>
      <vt:lpstr>PowerPoint Presentation</vt:lpstr>
      <vt:lpstr>PowerPoint Presentation</vt:lpstr>
      <vt:lpstr>PowerPoint Presentation</vt:lpstr>
      <vt:lpstr>Example:</vt:lpstr>
      <vt:lpstr>Example 1a: Salaries of Employees in each Group (n=40)</vt:lpstr>
      <vt:lpstr>Process</vt:lpstr>
      <vt:lpstr>Example 1a:</vt:lpstr>
      <vt:lpstr>ANOVA </vt:lpstr>
      <vt:lpstr>ANOVA: Example 1a</vt:lpstr>
      <vt:lpstr>ANOVA Example 1a:</vt:lpstr>
      <vt:lpstr>ANOVA Example 1a:</vt:lpstr>
      <vt:lpstr>ANOVA Example 1a:</vt:lpstr>
      <vt:lpstr>ANOVA   Example 1a:</vt:lpstr>
      <vt:lpstr>ANOVA   Example 1a:</vt:lpstr>
      <vt:lpstr>Example 1b: Same Groups: Larger within Group Variances</vt:lpstr>
      <vt:lpstr>ANOVA</vt:lpstr>
      <vt:lpstr>Example Ic: Smaller Between Group Variances</vt:lpstr>
      <vt:lpstr>ANOVA Table</vt:lpstr>
      <vt:lpstr>More ways to use ANOVA.</vt:lpstr>
      <vt:lpstr>ANOVA</vt:lpstr>
      <vt:lpstr>ANOVA Applications </vt:lpstr>
      <vt:lpstr>Chapter 14 and 15</vt:lpstr>
      <vt:lpstr>Simple Linear Regression</vt:lpstr>
      <vt:lpstr>Why Linear Regression?</vt:lpstr>
      <vt:lpstr>Our First Model</vt:lpstr>
      <vt:lpstr>Our First Model</vt:lpstr>
      <vt:lpstr>Predicting Test # 7</vt:lpstr>
      <vt:lpstr>Sum of Square Errors (SSE)</vt:lpstr>
      <vt:lpstr>Sum of Squares</vt:lpstr>
      <vt:lpstr>Comparing the ”Fit” of the Model</vt:lpstr>
      <vt:lpstr>Bivariate Relationships: Correlation vs. Covariance</vt:lpstr>
      <vt:lpstr>Getting ready for Least Square Regression</vt:lpstr>
      <vt:lpstr>Correlation Coefficient: R</vt:lpstr>
      <vt:lpstr>Correlation Caveats </vt:lpstr>
      <vt:lpstr>Correlation Caveats, cont.</vt:lpstr>
      <vt:lpstr>Getting Ready for Our Model</vt:lpstr>
      <vt:lpstr>We‘re ready to get started with our model</vt:lpstr>
      <vt:lpstr>Least Squares Criterion</vt:lpstr>
      <vt:lpstr>Least Squares Criterion</vt:lpstr>
      <vt:lpstr>Scatter Plot</vt:lpstr>
      <vt:lpstr>Simple Linear Regression (OLS)</vt:lpstr>
      <vt:lpstr>Recap</vt:lpstr>
      <vt:lpstr>3 Squared Differences</vt:lpstr>
      <vt:lpstr>3 Squared Differences</vt:lpstr>
      <vt:lpstr>How well does our estimated regression “fit” our data?</vt:lpstr>
      <vt:lpstr>r2 Interpretation</vt:lpstr>
      <vt:lpstr>Purpose of Regression</vt:lpstr>
      <vt:lpstr>Regression in Excel</vt:lpstr>
      <vt:lpstr>Regression in Excel – Data Analysis</vt:lpstr>
      <vt:lpstr>Simple Linear Regression (OLS)</vt:lpstr>
      <vt:lpstr>Interpreting our Equation</vt:lpstr>
      <vt:lpstr>Interpreting our Equation</vt:lpstr>
      <vt:lpstr>Interpreting our Equation</vt:lpstr>
      <vt:lpstr>Interpreting R2</vt:lpstr>
      <vt:lpstr>Interpreting R2</vt:lpstr>
      <vt:lpstr>Multiple Linear Regression</vt:lpstr>
      <vt:lpstr>Multiple Linear Regression Considerations</vt:lpstr>
      <vt:lpstr>The Multiple Linear Regression Model</vt:lpstr>
      <vt:lpstr>The Multiple Regression Model</vt:lpstr>
      <vt:lpstr>The Estimated Equation</vt:lpstr>
      <vt:lpstr>Debt Payments Adding a Second Predictor</vt:lpstr>
      <vt:lpstr>Debt Payment:  Expanded Computer Output</vt:lpstr>
      <vt:lpstr>Debt Payment Interpretation of Slopes</vt:lpstr>
      <vt:lpstr>Debt Payment Predicting the Debt Level</vt:lpstr>
      <vt:lpstr>The Adjusted R2</vt:lpstr>
      <vt:lpstr>Model Comparison </vt:lpstr>
      <vt:lpstr>Time Series Forecasting</vt:lpstr>
      <vt:lpstr>Time Series Exhibiting Trend, Seasonal, and Cyclical Components</vt:lpstr>
      <vt:lpstr>The No Trend Model</vt:lpstr>
      <vt:lpstr>A Trend Model</vt:lpstr>
      <vt:lpstr>Multiplicative Decomposition</vt:lpstr>
      <vt:lpstr>The Simple Moving Average </vt:lpstr>
      <vt:lpstr>Benefits of Moving Averages</vt:lpstr>
      <vt:lpstr>Downside of Moving Averages</vt:lpstr>
      <vt:lpstr>Moving Average Example</vt:lpstr>
      <vt:lpstr>Analyzing Errors</vt:lpstr>
      <vt:lpstr>Importance of Errors   </vt:lpstr>
    </vt:vector>
  </TitlesOfParts>
  <Company>Towson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Two Samples Hypothesis Testing</dc:title>
  <dc:creator>Frye, Raquel M.</dc:creator>
  <cp:lastModifiedBy>Frye, Raquel M.</cp:lastModifiedBy>
  <cp:revision>20</cp:revision>
  <dcterms:created xsi:type="dcterms:W3CDTF">2021-10-01T13:15:45Z</dcterms:created>
  <dcterms:modified xsi:type="dcterms:W3CDTF">2024-10-03T15:28:43Z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0x010100FB6B50DB5C2D9049A455B65F50A91513</vt:lpwstr>
  </property>
</Properties>
</file>